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1"/>
  </p:notesMasterIdLst>
  <p:sldIdLst>
    <p:sldId id="256" r:id="rId2"/>
    <p:sldId id="299" r:id="rId3"/>
    <p:sldId id="282" r:id="rId4"/>
    <p:sldId id="259" r:id="rId5"/>
    <p:sldId id="283" r:id="rId6"/>
    <p:sldId id="260" r:id="rId7"/>
    <p:sldId id="271" r:id="rId8"/>
    <p:sldId id="272" r:id="rId9"/>
    <p:sldId id="285" r:id="rId10"/>
    <p:sldId id="287" r:id="rId11"/>
    <p:sldId id="274" r:id="rId12"/>
    <p:sldId id="264" r:id="rId13"/>
    <p:sldId id="288" r:id="rId14"/>
    <p:sldId id="265" r:id="rId15"/>
    <p:sldId id="289" r:id="rId16"/>
    <p:sldId id="301" r:id="rId17"/>
    <p:sldId id="303" r:id="rId18"/>
    <p:sldId id="300" r:id="rId19"/>
    <p:sldId id="291" r:id="rId20"/>
    <p:sldId id="292" r:id="rId21"/>
    <p:sldId id="275" r:id="rId22"/>
    <p:sldId id="268" r:id="rId23"/>
    <p:sldId id="267" r:id="rId24"/>
    <p:sldId id="304" r:id="rId25"/>
    <p:sldId id="305" r:id="rId26"/>
    <p:sldId id="279" r:id="rId27"/>
    <p:sldId id="278" r:id="rId28"/>
    <p:sldId id="280" r:id="rId29"/>
    <p:sldId id="27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udy Woods" initials="TW" lastIdx="21" clrIdx="0">
    <p:extLst>
      <p:ext uri="{19B8F6BF-5375-455C-9EA6-DF929625EA0E}">
        <p15:presenceInfo xmlns:p15="http://schemas.microsoft.com/office/powerpoint/2012/main" userId="S-1-5-21-513294795-13902673-618671499-193161" providerId="AD"/>
      </p:ext>
    </p:extLst>
  </p:cmAuthor>
  <p:cmAuthor id="2" name="Donna Craine" initials="DC" lastIdx="15" clrIdx="1">
    <p:extLst>
      <p:ext uri="{19B8F6BF-5375-455C-9EA6-DF929625EA0E}">
        <p15:presenceInfo xmlns:p15="http://schemas.microsoft.com/office/powerpoint/2012/main" userId="S-1-5-21-513294795-13902673-618671499-1892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AEB"/>
    <a:srgbClr val="FDD7F6"/>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2" autoAdjust="0"/>
    <p:restoredTop sz="88976" autoAdjust="0"/>
  </p:normalViewPr>
  <p:slideViewPr>
    <p:cSldViewPr snapToGrid="0">
      <p:cViewPr varScale="1">
        <p:scale>
          <a:sx n="57" d="100"/>
          <a:sy n="57" d="100"/>
        </p:scale>
        <p:origin x="1072" y="4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F89911-6CC7-46BE-8147-59B637E6387D}" type="datetimeFigureOut">
              <a:rPr lang="en-GB" smtClean="0"/>
              <a:t>28/04/2022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9D13E-7272-4525-98DC-2AD44FF75A10}" type="slidenum">
              <a:rPr lang="en-GB" smtClean="0"/>
              <a:t>‹#›</a:t>
            </a:fld>
            <a:endParaRPr lang="en-GB" dirty="0"/>
          </a:p>
        </p:txBody>
      </p:sp>
    </p:spTree>
    <p:extLst>
      <p:ext uri="{BB962C8B-B14F-4D97-AF65-F5344CB8AC3E}">
        <p14:creationId xmlns:p14="http://schemas.microsoft.com/office/powerpoint/2010/main" val="1616164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001471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26317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869D13E-7272-4525-98DC-2AD44FF75A10}" type="slidenum">
              <a:rPr lang="en-GB" smtClean="0"/>
              <a:t>18</a:t>
            </a:fld>
            <a:endParaRPr lang="en-GB" dirty="0"/>
          </a:p>
        </p:txBody>
      </p:sp>
    </p:spTree>
    <p:extLst>
      <p:ext uri="{BB962C8B-B14F-4D97-AF65-F5344CB8AC3E}">
        <p14:creationId xmlns:p14="http://schemas.microsoft.com/office/powerpoint/2010/main" val="2415384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869D13E-7272-4525-98DC-2AD44FF75A10}" type="slidenum">
              <a:rPr lang="en-GB" smtClean="0"/>
              <a:t>24</a:t>
            </a:fld>
            <a:endParaRPr lang="en-GB" dirty="0"/>
          </a:p>
        </p:txBody>
      </p:sp>
    </p:spTree>
    <p:extLst>
      <p:ext uri="{BB962C8B-B14F-4D97-AF65-F5344CB8AC3E}">
        <p14:creationId xmlns:p14="http://schemas.microsoft.com/office/powerpoint/2010/main" val="2043644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7BCE6A5-FA31-4E59-9863-4E1D7D8DDDA7}" type="datetime1">
              <a:rPr lang="en-GB" smtClean="0"/>
              <a:t>28/04/2022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D1E829-82B9-4B90-871B-8A41F9C88C9A}" type="slidenum">
              <a:rPr lang="en-GB" smtClean="0"/>
              <a:t>‹#›</a:t>
            </a:fld>
            <a:endParaRPr lang="en-GB" dirty="0"/>
          </a:p>
        </p:txBody>
      </p:sp>
    </p:spTree>
    <p:extLst>
      <p:ext uri="{BB962C8B-B14F-4D97-AF65-F5344CB8AC3E}">
        <p14:creationId xmlns:p14="http://schemas.microsoft.com/office/powerpoint/2010/main" val="1651135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8E8D8A-407A-4E0D-B76E-C802099CA4EF}" type="datetime1">
              <a:rPr lang="en-GB" smtClean="0"/>
              <a:t>28/04/2022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D1E829-82B9-4B90-871B-8A41F9C88C9A}" type="slidenum">
              <a:rPr lang="en-GB" smtClean="0"/>
              <a:t>‹#›</a:t>
            </a:fld>
            <a:endParaRPr lang="en-GB" dirty="0"/>
          </a:p>
        </p:txBody>
      </p:sp>
    </p:spTree>
    <p:extLst>
      <p:ext uri="{BB962C8B-B14F-4D97-AF65-F5344CB8AC3E}">
        <p14:creationId xmlns:p14="http://schemas.microsoft.com/office/powerpoint/2010/main" val="4084010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90DAC9B-A247-4713-868A-53F1675CDB91}" type="datetime1">
              <a:rPr lang="en-GB" smtClean="0"/>
              <a:t>28/04/2022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D1E829-82B9-4B90-871B-8A41F9C88C9A}" type="slidenum">
              <a:rPr lang="en-GB" smtClean="0"/>
              <a:t>‹#›</a:t>
            </a:fld>
            <a:endParaRPr lang="en-GB" dirty="0"/>
          </a:p>
        </p:txBody>
      </p:sp>
    </p:spTree>
    <p:extLst>
      <p:ext uri="{BB962C8B-B14F-4D97-AF65-F5344CB8AC3E}">
        <p14:creationId xmlns:p14="http://schemas.microsoft.com/office/powerpoint/2010/main" val="3565763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02B039-5DA4-4E88-86D3-1D5301030BBC}" type="datetime1">
              <a:rPr lang="en-GB" smtClean="0"/>
              <a:t>28/04/2022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D1E829-82B9-4B90-871B-8A41F9C88C9A}" type="slidenum">
              <a:rPr lang="en-GB" smtClean="0"/>
              <a:t>‹#›</a:t>
            </a:fld>
            <a:endParaRPr lang="en-GB" dirty="0"/>
          </a:p>
        </p:txBody>
      </p:sp>
    </p:spTree>
    <p:extLst>
      <p:ext uri="{BB962C8B-B14F-4D97-AF65-F5344CB8AC3E}">
        <p14:creationId xmlns:p14="http://schemas.microsoft.com/office/powerpoint/2010/main" val="3545632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8456014-1953-4446-BA91-DFE150029FE8}" type="datetime1">
              <a:rPr lang="en-GB" smtClean="0"/>
              <a:t>28/04/2022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FD1E829-82B9-4B90-871B-8A41F9C88C9A}" type="slidenum">
              <a:rPr lang="en-GB" smtClean="0"/>
              <a:t>‹#›</a:t>
            </a:fld>
            <a:endParaRPr lang="en-GB" dirty="0"/>
          </a:p>
        </p:txBody>
      </p:sp>
    </p:spTree>
    <p:extLst>
      <p:ext uri="{BB962C8B-B14F-4D97-AF65-F5344CB8AC3E}">
        <p14:creationId xmlns:p14="http://schemas.microsoft.com/office/powerpoint/2010/main" val="1148199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96E907F-264F-4E1D-B14F-17672397EE87}" type="datetime1">
              <a:rPr lang="en-GB" smtClean="0"/>
              <a:t>28/04/2022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D1E829-82B9-4B90-871B-8A41F9C88C9A}" type="slidenum">
              <a:rPr lang="en-GB" smtClean="0"/>
              <a:t>‹#›</a:t>
            </a:fld>
            <a:endParaRPr lang="en-GB" dirty="0"/>
          </a:p>
        </p:txBody>
      </p:sp>
    </p:spTree>
    <p:extLst>
      <p:ext uri="{BB962C8B-B14F-4D97-AF65-F5344CB8AC3E}">
        <p14:creationId xmlns:p14="http://schemas.microsoft.com/office/powerpoint/2010/main" val="4264591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6F9BFFF-40A0-4D4E-8D77-DFA9880970FD}" type="datetime1">
              <a:rPr lang="en-GB" smtClean="0"/>
              <a:t>28/04/2022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FD1E829-82B9-4B90-871B-8A41F9C88C9A}" type="slidenum">
              <a:rPr lang="en-GB" smtClean="0"/>
              <a:t>‹#›</a:t>
            </a:fld>
            <a:endParaRPr lang="en-GB" dirty="0"/>
          </a:p>
        </p:txBody>
      </p:sp>
    </p:spTree>
    <p:extLst>
      <p:ext uri="{BB962C8B-B14F-4D97-AF65-F5344CB8AC3E}">
        <p14:creationId xmlns:p14="http://schemas.microsoft.com/office/powerpoint/2010/main" val="2805433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4352EA8-CA51-4779-833E-008F840CAADE}" type="datetime1">
              <a:rPr lang="en-GB" smtClean="0"/>
              <a:t>28/04/2022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FD1E829-82B9-4B90-871B-8A41F9C88C9A}" type="slidenum">
              <a:rPr lang="en-GB" smtClean="0"/>
              <a:t>‹#›</a:t>
            </a:fld>
            <a:endParaRPr lang="en-GB" dirty="0"/>
          </a:p>
        </p:txBody>
      </p:sp>
    </p:spTree>
    <p:extLst>
      <p:ext uri="{BB962C8B-B14F-4D97-AF65-F5344CB8AC3E}">
        <p14:creationId xmlns:p14="http://schemas.microsoft.com/office/powerpoint/2010/main" val="2344677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B367F-53E6-4D56-99B9-972B92761FB6}" type="datetime1">
              <a:rPr lang="en-GB" smtClean="0"/>
              <a:t>28/04/2022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FD1E829-82B9-4B90-871B-8A41F9C88C9A}" type="slidenum">
              <a:rPr lang="en-GB" smtClean="0"/>
              <a:t>‹#›</a:t>
            </a:fld>
            <a:endParaRPr lang="en-GB" dirty="0"/>
          </a:p>
        </p:txBody>
      </p:sp>
    </p:spTree>
    <p:extLst>
      <p:ext uri="{BB962C8B-B14F-4D97-AF65-F5344CB8AC3E}">
        <p14:creationId xmlns:p14="http://schemas.microsoft.com/office/powerpoint/2010/main" val="4157501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47C242C-47E4-4267-A8CC-7F243E7D9113}" type="datetime1">
              <a:rPr lang="en-GB" smtClean="0"/>
              <a:t>28/04/2022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D1E829-82B9-4B90-871B-8A41F9C88C9A}" type="slidenum">
              <a:rPr lang="en-GB" smtClean="0"/>
              <a:t>‹#›</a:t>
            </a:fld>
            <a:endParaRPr lang="en-GB" dirty="0"/>
          </a:p>
        </p:txBody>
      </p:sp>
    </p:spTree>
    <p:extLst>
      <p:ext uri="{BB962C8B-B14F-4D97-AF65-F5344CB8AC3E}">
        <p14:creationId xmlns:p14="http://schemas.microsoft.com/office/powerpoint/2010/main" val="2717764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9911CF-8E07-4CA1-AF1E-6B8DEF8CE259}" type="datetime1">
              <a:rPr lang="en-GB" smtClean="0"/>
              <a:t>28/04/2022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FD1E829-82B9-4B90-871B-8A41F9C88C9A}" type="slidenum">
              <a:rPr lang="en-GB" smtClean="0"/>
              <a:t>‹#›</a:t>
            </a:fld>
            <a:endParaRPr lang="en-GB" dirty="0"/>
          </a:p>
        </p:txBody>
      </p:sp>
    </p:spTree>
    <p:extLst>
      <p:ext uri="{BB962C8B-B14F-4D97-AF65-F5344CB8AC3E}">
        <p14:creationId xmlns:p14="http://schemas.microsoft.com/office/powerpoint/2010/main" val="2162452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DD671-E879-401A-AD0E-EDB39F4E59FE}" type="datetime1">
              <a:rPr lang="en-GB" smtClean="0"/>
              <a:t>28/04/2022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1E829-82B9-4B90-871B-8A41F9C88C9A}" type="slidenum">
              <a:rPr lang="en-GB" smtClean="0"/>
              <a:t>‹#›</a:t>
            </a:fld>
            <a:endParaRPr lang="en-GB" dirty="0"/>
          </a:p>
        </p:txBody>
      </p:sp>
    </p:spTree>
    <p:extLst>
      <p:ext uri="{BB962C8B-B14F-4D97-AF65-F5344CB8AC3E}">
        <p14:creationId xmlns:p14="http://schemas.microsoft.com/office/powerpoint/2010/main" val="366660166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p:txBody>
          <a:bodyPr>
            <a:normAutofit/>
          </a:bodyPr>
          <a:lstStyle/>
          <a:p>
            <a:r>
              <a:rPr lang="en-GB" sz="5400" dirty="0" smtClean="0"/>
              <a:t>Safe Spaces Quarterly KPI Report</a:t>
            </a:r>
            <a:endParaRPr lang="en-GB" sz="5400" dirty="0"/>
          </a:p>
        </p:txBody>
      </p:sp>
      <p:sp>
        <p:nvSpPr>
          <p:cNvPr id="3" name="Subtitle 2"/>
          <p:cNvSpPr>
            <a:spLocks noGrp="1"/>
          </p:cNvSpPr>
          <p:nvPr>
            <p:ph type="subTitle" idx="1"/>
          </p:nvPr>
        </p:nvSpPr>
        <p:spPr>
          <a:xfrm>
            <a:off x="1524000" y="4421023"/>
            <a:ext cx="9144000" cy="1655762"/>
          </a:xfrm>
        </p:spPr>
        <p:txBody>
          <a:bodyPr>
            <a:normAutofit/>
          </a:bodyPr>
          <a:lstStyle/>
          <a:p>
            <a:r>
              <a:rPr lang="en-GB" sz="3200" dirty="0" smtClean="0">
                <a:latin typeface="+mj-lt"/>
              </a:rPr>
              <a:t>1 January 2022 – 31 March 2022</a:t>
            </a:r>
            <a:endParaRPr lang="en-GB" sz="3200" dirty="0">
              <a:latin typeface="+mj-lt"/>
            </a:endParaRPr>
          </a:p>
        </p:txBody>
      </p:sp>
      <p:sp>
        <p:nvSpPr>
          <p:cNvPr id="7" name="Slide Number Placeholder 6"/>
          <p:cNvSpPr>
            <a:spLocks noGrp="1"/>
          </p:cNvSpPr>
          <p:nvPr>
            <p:ph type="sldNum" sz="quarter" idx="12"/>
          </p:nvPr>
        </p:nvSpPr>
        <p:spPr/>
        <p:txBody>
          <a:bodyPr/>
          <a:lstStyle/>
          <a:p>
            <a:fld id="{6FD1E829-82B9-4B90-871B-8A41F9C88C9A}" type="slidenum">
              <a:rPr lang="en-GB" smtClean="0"/>
              <a:t>1</a:t>
            </a:fld>
            <a:endParaRPr lang="en-GB"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0138" y="403723"/>
            <a:ext cx="1758124" cy="1758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4921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018" y="424316"/>
            <a:ext cx="10515600" cy="664518"/>
          </a:xfrm>
        </p:spPr>
        <p:txBody>
          <a:bodyPr>
            <a:normAutofit/>
          </a:bodyPr>
          <a:lstStyle/>
          <a:p>
            <a:r>
              <a:rPr lang="en-GB" sz="3200" dirty="0" smtClean="0"/>
              <a:t>Support Services delivered by Safe Spaces</a:t>
            </a:r>
            <a:endParaRPr lang="en-GB" sz="3200" dirty="0"/>
          </a:p>
        </p:txBody>
      </p:sp>
      <p:sp>
        <p:nvSpPr>
          <p:cNvPr id="3" name="Slide Number Placeholder 2"/>
          <p:cNvSpPr>
            <a:spLocks noGrp="1"/>
          </p:cNvSpPr>
          <p:nvPr>
            <p:ph type="sldNum" sz="quarter" idx="12"/>
          </p:nvPr>
        </p:nvSpPr>
        <p:spPr/>
        <p:txBody>
          <a:bodyPr/>
          <a:lstStyle/>
          <a:p>
            <a:fld id="{AF5EA984-BF85-47CA-82A2-9AA4C2F214BF}" type="slidenum">
              <a:rPr lang="en-GB" smtClean="0"/>
              <a:t>10</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4073539717"/>
              </p:ext>
            </p:extLst>
          </p:nvPr>
        </p:nvGraphicFramePr>
        <p:xfrm>
          <a:off x="519688" y="1088834"/>
          <a:ext cx="10914288" cy="5365057"/>
        </p:xfrm>
        <a:graphic>
          <a:graphicData uri="http://schemas.openxmlformats.org/drawingml/2006/table">
            <a:tbl>
              <a:tblPr>
                <a:tableStyleId>{5C22544A-7EE6-4342-B048-85BDC9FD1C3A}</a:tableStyleId>
              </a:tblPr>
              <a:tblGrid>
                <a:gridCol w="1620428">
                  <a:extLst>
                    <a:ext uri="{9D8B030D-6E8A-4147-A177-3AD203B41FA5}">
                      <a16:colId xmlns:a16="http://schemas.microsoft.com/office/drawing/2014/main" val="1256633412"/>
                    </a:ext>
                  </a:extLst>
                </a:gridCol>
                <a:gridCol w="1866588">
                  <a:extLst>
                    <a:ext uri="{9D8B030D-6E8A-4147-A177-3AD203B41FA5}">
                      <a16:colId xmlns:a16="http://schemas.microsoft.com/office/drawing/2014/main" val="1464764630"/>
                    </a:ext>
                  </a:extLst>
                </a:gridCol>
                <a:gridCol w="2394103">
                  <a:extLst>
                    <a:ext uri="{9D8B030D-6E8A-4147-A177-3AD203B41FA5}">
                      <a16:colId xmlns:a16="http://schemas.microsoft.com/office/drawing/2014/main" val="58230058"/>
                    </a:ext>
                  </a:extLst>
                </a:gridCol>
                <a:gridCol w="2211503">
                  <a:extLst>
                    <a:ext uri="{9D8B030D-6E8A-4147-A177-3AD203B41FA5}">
                      <a16:colId xmlns:a16="http://schemas.microsoft.com/office/drawing/2014/main" val="3585128241"/>
                    </a:ext>
                  </a:extLst>
                </a:gridCol>
                <a:gridCol w="1105750">
                  <a:extLst>
                    <a:ext uri="{9D8B030D-6E8A-4147-A177-3AD203B41FA5}">
                      <a16:colId xmlns:a16="http://schemas.microsoft.com/office/drawing/2014/main" val="3839796632"/>
                    </a:ext>
                  </a:extLst>
                </a:gridCol>
                <a:gridCol w="1715916">
                  <a:extLst>
                    <a:ext uri="{9D8B030D-6E8A-4147-A177-3AD203B41FA5}">
                      <a16:colId xmlns:a16="http://schemas.microsoft.com/office/drawing/2014/main" val="2005319029"/>
                    </a:ext>
                  </a:extLst>
                </a:gridCol>
              </a:tblGrid>
              <a:tr h="445518">
                <a:tc>
                  <a:txBody>
                    <a:bodyPr/>
                    <a:lstStyle/>
                    <a:p>
                      <a:pPr algn="ctr" fontAlgn="t"/>
                      <a:r>
                        <a:rPr lang="en-GB" sz="1400" b="1" i="0" u="none" strike="noStrike" dirty="0">
                          <a:solidFill>
                            <a:srgbClr val="000000"/>
                          </a:solidFill>
                          <a:effectLst/>
                          <a:latin typeface="+mj-lt"/>
                        </a:rPr>
                        <a:t>Outcomes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t"/>
                      <a:r>
                        <a:rPr lang="en-GB" sz="1400" b="1" i="0" u="none" strike="noStrike" dirty="0">
                          <a:solidFill>
                            <a:srgbClr val="000000"/>
                          </a:solidFill>
                          <a:effectLst/>
                          <a:latin typeface="+mj-lt"/>
                        </a:rPr>
                        <a:t>Outcome </a:t>
                      </a:r>
                      <a:r>
                        <a:rPr lang="en-GB" sz="1400" b="1" i="0" u="none" strike="noStrike" dirty="0" smtClean="0">
                          <a:solidFill>
                            <a:srgbClr val="000000"/>
                          </a:solidFill>
                          <a:effectLst/>
                          <a:latin typeface="+mj-lt"/>
                        </a:rPr>
                        <a:t>Descriptor </a:t>
                      </a:r>
                      <a:endParaRPr lang="en-GB" sz="1400" b="1" i="0" u="none" strike="noStrike" dirty="0">
                        <a:solidFill>
                          <a:srgbClr val="000000"/>
                        </a:solidFill>
                        <a:effectLst/>
                        <a:latin typeface="+mj-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GB" sz="1400" b="1" i="0" u="none" strike="noStrike" dirty="0">
                          <a:solidFill>
                            <a:srgbClr val="000000"/>
                          </a:solidFill>
                          <a:effectLst/>
                          <a:latin typeface="+mj-lt"/>
                        </a:rPr>
                        <a:t>Key Performance Indicators (KPIs)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GB" sz="1400" b="1" i="0" u="none" strike="noStrike" dirty="0" smtClean="0">
                          <a:solidFill>
                            <a:srgbClr val="000000"/>
                          </a:solidFill>
                          <a:effectLst/>
                          <a:latin typeface="+mj-lt"/>
                        </a:rPr>
                        <a:t>Services</a:t>
                      </a:r>
                      <a:endParaRPr lang="en-GB" sz="1400" b="1" i="0" u="none" strike="noStrike" dirty="0">
                        <a:solidFill>
                          <a:srgbClr val="000000"/>
                        </a:solidFill>
                        <a:effectLst/>
                        <a:latin typeface="+mj-lt"/>
                      </a:endParaRPr>
                    </a:p>
                  </a:txBody>
                  <a:tcPr marL="1905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GB" sz="1400" b="1" i="0" u="none" strike="noStrike" dirty="0" smtClean="0">
                          <a:solidFill>
                            <a:srgbClr val="000000"/>
                          </a:solidFill>
                          <a:effectLst/>
                          <a:latin typeface="+mj-lt"/>
                        </a:rPr>
                        <a:t>   This Quarter</a:t>
                      </a:r>
                    </a:p>
                  </a:txBody>
                  <a:tcPr marL="1905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GB" sz="1400" b="1" i="0" u="none" strike="noStrike" dirty="0">
                          <a:solidFill>
                            <a:srgbClr val="000000"/>
                          </a:solidFill>
                          <a:effectLst/>
                          <a:latin typeface="+mj-lt"/>
                        </a:rPr>
                        <a:t>Comments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796546691"/>
                  </a:ext>
                </a:extLst>
              </a:tr>
              <a:tr h="444417">
                <a:tc rowSpan="11">
                  <a:txBody>
                    <a:bodyPr/>
                    <a:lstStyle/>
                    <a:p>
                      <a:pPr algn="l" fontAlgn="ctr"/>
                      <a:endParaRPr lang="en-GB" sz="1200" u="none" strike="noStrike" dirty="0" smtClean="0">
                        <a:effectLst/>
                        <a:latin typeface="+mj-lt"/>
                      </a:endParaRPr>
                    </a:p>
                    <a:p>
                      <a:pPr algn="l" fontAlgn="ctr"/>
                      <a:endParaRPr lang="en-GB" sz="1200" u="none" strike="noStrike" dirty="0" smtClean="0">
                        <a:effectLst/>
                        <a:latin typeface="+mj-lt"/>
                      </a:endParaRPr>
                    </a:p>
                    <a:p>
                      <a:pPr algn="l" fontAlgn="ctr"/>
                      <a:endParaRPr lang="en-GB" sz="1200" u="none" strike="noStrike" dirty="0" smtClean="0">
                        <a:effectLst/>
                        <a:latin typeface="+mj-lt"/>
                      </a:endParaRPr>
                    </a:p>
                    <a:p>
                      <a:pPr algn="l" fontAlgn="ctr"/>
                      <a:endParaRPr lang="en-GB" sz="1200" u="none" strike="noStrike" dirty="0" smtClean="0">
                        <a:effectLst/>
                        <a:latin typeface="+mj-lt"/>
                      </a:endParaRPr>
                    </a:p>
                    <a:p>
                      <a:pPr algn="l" fontAlgn="ctr"/>
                      <a:endParaRPr lang="en-GB" sz="1200" u="none" strike="noStrike" dirty="0" smtClean="0">
                        <a:effectLst/>
                        <a:latin typeface="+mj-lt"/>
                      </a:endParaRPr>
                    </a:p>
                    <a:p>
                      <a:pPr algn="l" fontAlgn="ctr"/>
                      <a:endParaRPr lang="en-GB" sz="1200" u="none" strike="noStrike" dirty="0" smtClean="0">
                        <a:effectLst/>
                        <a:latin typeface="+mj-lt"/>
                      </a:endParaRPr>
                    </a:p>
                    <a:p>
                      <a:pPr algn="l" fontAlgn="ctr"/>
                      <a:endParaRPr lang="en-GB" sz="1200" u="none" strike="noStrike" dirty="0" smtClean="0">
                        <a:effectLst/>
                        <a:latin typeface="+mj-lt"/>
                      </a:endParaRPr>
                    </a:p>
                    <a:p>
                      <a:pPr algn="l" fontAlgn="ctr"/>
                      <a:endParaRPr lang="en-GB" sz="1200" u="none" strike="noStrike" dirty="0" smtClean="0">
                        <a:effectLst/>
                        <a:latin typeface="+mj-lt"/>
                      </a:endParaRPr>
                    </a:p>
                    <a:p>
                      <a:pPr algn="l" fontAlgn="ctr"/>
                      <a:r>
                        <a:rPr lang="en-GB" sz="1200" u="none" strike="noStrike" dirty="0" smtClean="0">
                          <a:effectLst/>
                          <a:latin typeface="+mj-lt"/>
                        </a:rPr>
                        <a:t>Victim/survivors </a:t>
                      </a:r>
                      <a:r>
                        <a:rPr lang="en-GB" sz="1200" u="none" strike="noStrike" dirty="0">
                          <a:effectLst/>
                          <a:latin typeface="+mj-lt"/>
                        </a:rPr>
                        <a:t>have improved wellbeing </a:t>
                      </a:r>
                      <a:endParaRPr lang="en-GB" sz="1200" b="0" i="0" u="none" strike="noStrike" dirty="0">
                        <a:solidFill>
                          <a:srgbClr val="000000"/>
                        </a:solidFill>
                        <a:effectLst/>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11">
                  <a:txBody>
                    <a:bodyPr/>
                    <a:lstStyle/>
                    <a:p>
                      <a:endParaRPr lang="en-GB" sz="1200" dirty="0" smtClean="0">
                        <a:latin typeface="+mj-lt"/>
                      </a:endParaRPr>
                    </a:p>
                    <a:p>
                      <a:endParaRPr lang="en-GB" sz="1200" dirty="0" smtClean="0">
                        <a:latin typeface="+mj-lt"/>
                      </a:endParaRPr>
                    </a:p>
                    <a:p>
                      <a:endParaRPr lang="en-GB" sz="1200" dirty="0" smtClean="0">
                        <a:latin typeface="+mj-lt"/>
                      </a:endParaRPr>
                    </a:p>
                    <a:p>
                      <a:endParaRPr lang="en-GB" sz="1200" dirty="0" smtClean="0">
                        <a:latin typeface="+mj-lt"/>
                      </a:endParaRPr>
                    </a:p>
                    <a:p>
                      <a:endParaRPr lang="en-GB" sz="1200" dirty="0" smtClean="0">
                        <a:latin typeface="+mj-lt"/>
                      </a:endParaRPr>
                    </a:p>
                    <a:p>
                      <a:endParaRPr lang="en-GB" sz="1200" dirty="0" smtClean="0">
                        <a:latin typeface="+mj-lt"/>
                      </a:endParaRPr>
                    </a:p>
                    <a:p>
                      <a:endParaRPr lang="en-GB" sz="1200" dirty="0" smtClean="0">
                        <a:latin typeface="+mj-lt"/>
                      </a:endParaRPr>
                    </a:p>
                    <a:p>
                      <a:endParaRPr lang="en-GB" sz="1200" dirty="0" smtClean="0">
                        <a:latin typeface="+mj-lt"/>
                      </a:endParaRPr>
                    </a:p>
                    <a:p>
                      <a:r>
                        <a:rPr lang="en-GB" sz="1200" dirty="0" smtClean="0">
                          <a:latin typeface="+mj-lt"/>
                        </a:rPr>
                        <a:t>Victim/Survivors</a:t>
                      </a:r>
                      <a:r>
                        <a:rPr lang="en-GB" sz="1200" baseline="0" dirty="0" smtClean="0">
                          <a:latin typeface="+mj-lt"/>
                        </a:rPr>
                        <a:t> experience:</a:t>
                      </a:r>
                    </a:p>
                    <a:p>
                      <a:pPr algn="l" fontAlgn="ctr"/>
                      <a:r>
                        <a:rPr lang="en-US" sz="1200" u="none" strike="noStrike" dirty="0" smtClean="0">
                          <a:effectLst/>
                          <a:latin typeface="+mj-lt"/>
                        </a:rPr>
                        <a:t>An </a:t>
                      </a:r>
                      <a:r>
                        <a:rPr lang="en-US" sz="1200" u="none" strike="noStrike" dirty="0">
                          <a:effectLst/>
                          <a:latin typeface="+mj-lt"/>
                        </a:rPr>
                        <a:t>improvement to their health and wellbeing </a:t>
                      </a:r>
                      <a:endParaRPr lang="en-US" sz="1200" b="0" i="0" u="none" strike="noStrike" dirty="0">
                        <a:solidFill>
                          <a:srgbClr val="000000"/>
                        </a:solidFill>
                        <a:effectLst/>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11">
                  <a:txBody>
                    <a:bodyPr/>
                    <a:lstStyle/>
                    <a:p>
                      <a:pPr algn="l" fontAlgn="ctr"/>
                      <a:endParaRPr lang="en-US" sz="1200" b="0" u="none" strike="noStrike" dirty="0" smtClean="0">
                        <a:effectLst/>
                        <a:latin typeface="+mj-lt"/>
                      </a:endParaRPr>
                    </a:p>
                    <a:p>
                      <a:pPr algn="l" fontAlgn="ctr"/>
                      <a:r>
                        <a:rPr lang="en-US" sz="1400" b="1" u="none" strike="noStrike" dirty="0" smtClean="0">
                          <a:effectLst/>
                          <a:latin typeface="+mj-lt"/>
                        </a:rPr>
                        <a:t>KPI</a:t>
                      </a:r>
                      <a:r>
                        <a:rPr lang="en-US" sz="1400" b="1" u="none" strike="noStrike" baseline="0" dirty="0" smtClean="0">
                          <a:effectLst/>
                          <a:latin typeface="+mj-lt"/>
                        </a:rPr>
                        <a:t> </a:t>
                      </a:r>
                      <a:r>
                        <a:rPr lang="en-US" sz="1400" b="1" u="none" strike="noStrike" dirty="0" smtClean="0">
                          <a:effectLst/>
                          <a:latin typeface="+mj-lt"/>
                        </a:rPr>
                        <a:t>16</a:t>
                      </a:r>
                      <a:r>
                        <a:rPr lang="en-US" sz="1200" b="0" u="none" strike="noStrike" dirty="0">
                          <a:effectLst/>
                          <a:latin typeface="+mj-lt"/>
                        </a:rPr>
                        <a:t>: No of Service Users </a:t>
                      </a:r>
                      <a:r>
                        <a:rPr lang="en-US" sz="1200" b="0" u="none" strike="noStrike" dirty="0" smtClean="0">
                          <a:effectLst/>
                          <a:latin typeface="+mj-lt"/>
                        </a:rPr>
                        <a:t>receiving </a:t>
                      </a:r>
                      <a:r>
                        <a:rPr lang="en-US" sz="1200" b="0" u="none" strike="noStrike" dirty="0">
                          <a:effectLst/>
                          <a:latin typeface="+mj-lt"/>
                        </a:rPr>
                        <a:t>support services delivered by Safe Spaces (by type, inc: advocacy, online therapy, supported online therapy) </a:t>
                      </a:r>
                      <a:endParaRPr lang="en-US" sz="1200" b="0" i="0" u="none" strike="noStrike" dirty="0">
                        <a:solidFill>
                          <a:srgbClr val="000000"/>
                        </a:solidFill>
                        <a:effectLst/>
                        <a:latin typeface="+mj-lt"/>
                      </a:endParaRPr>
                    </a:p>
                    <a:p>
                      <a:pPr algn="l" fontAlgn="ctr"/>
                      <a:r>
                        <a:rPr lang="en-GB" sz="1200" b="0" u="none" strike="noStrike" dirty="0">
                          <a:effectLst/>
                          <a:latin typeface="+mj-lt"/>
                        </a:rPr>
                        <a:t> </a:t>
                      </a:r>
                      <a:endParaRPr lang="en-GB" sz="1200" b="0" i="0" u="none" strike="noStrike" dirty="0">
                        <a:solidFill>
                          <a:srgbClr val="000000"/>
                        </a:solidFill>
                        <a:effectLst/>
                        <a:latin typeface="+mj-lt"/>
                      </a:endParaRPr>
                    </a:p>
                    <a:p>
                      <a:pPr algn="l" fontAlgn="ctr"/>
                      <a:r>
                        <a:rPr lang="en-GB" sz="1200" b="0" u="none" strike="noStrike" dirty="0">
                          <a:effectLst/>
                          <a:latin typeface="+mj-lt"/>
                        </a:rPr>
                        <a:t> </a:t>
                      </a:r>
                      <a:endParaRPr lang="en-GB" sz="1200" b="0" i="0" u="none" strike="noStrike" dirty="0">
                        <a:solidFill>
                          <a:srgbClr val="000000"/>
                        </a:solidFill>
                        <a:effectLst/>
                        <a:latin typeface="+mj-lt"/>
                      </a:endParaRPr>
                    </a:p>
                    <a:p>
                      <a:pPr algn="l" fontAlgn="ctr"/>
                      <a:r>
                        <a:rPr lang="en-GB" sz="1200" b="0" u="none" strike="noStrike" dirty="0">
                          <a:effectLst/>
                          <a:latin typeface="+mj-lt"/>
                        </a:rPr>
                        <a:t> </a:t>
                      </a:r>
                      <a:endParaRPr lang="en-GB" sz="1200" b="0" i="0" u="none" strike="noStrike" dirty="0">
                        <a:solidFill>
                          <a:srgbClr val="000000"/>
                        </a:solidFill>
                        <a:effectLst/>
                        <a:latin typeface="+mj-lt"/>
                      </a:endParaRPr>
                    </a:p>
                    <a:p>
                      <a:pPr algn="l" fontAlgn="ctr"/>
                      <a:r>
                        <a:rPr lang="en-GB" sz="1200" b="0" u="none" strike="noStrike" dirty="0">
                          <a:effectLst/>
                          <a:latin typeface="+mj-lt"/>
                        </a:rPr>
                        <a:t> </a:t>
                      </a:r>
                      <a:endParaRPr lang="en-GB" sz="1200" b="0" i="0" u="none" strike="noStrike" dirty="0">
                        <a:solidFill>
                          <a:srgbClr val="000000"/>
                        </a:solidFill>
                        <a:effectLst/>
                        <a:latin typeface="+mj-lt"/>
                      </a:endParaRPr>
                    </a:p>
                    <a:p>
                      <a:pPr algn="l" fontAlgn="ctr"/>
                      <a:r>
                        <a:rPr lang="en-GB" sz="1200" b="0" u="none" strike="noStrike" dirty="0">
                          <a:effectLst/>
                          <a:latin typeface="+mj-lt"/>
                        </a:rPr>
                        <a:t> </a:t>
                      </a:r>
                      <a:endParaRPr lang="en-GB" sz="1200" b="0" i="0" u="none" strike="noStrike" dirty="0">
                        <a:solidFill>
                          <a:srgbClr val="000000"/>
                        </a:solidFill>
                        <a:effectLst/>
                        <a:latin typeface="+mj-lt"/>
                      </a:endParaRPr>
                    </a:p>
                    <a:p>
                      <a:pPr algn="l" fontAlgn="ctr"/>
                      <a:r>
                        <a:rPr lang="en-GB" sz="1200" b="0" u="none" strike="noStrike" dirty="0">
                          <a:effectLst/>
                          <a:latin typeface="+mj-lt"/>
                        </a:rPr>
                        <a:t> </a:t>
                      </a:r>
                      <a:endParaRPr lang="en-GB" sz="1200" b="0" i="0" u="none" strike="noStrike" dirty="0">
                        <a:solidFill>
                          <a:srgbClr val="000000"/>
                        </a:solidFill>
                        <a:effectLst/>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b"/>
                      <a:r>
                        <a:rPr lang="en-GB" sz="1200" u="none" strike="noStrike" dirty="0" smtClean="0">
                          <a:effectLst/>
                          <a:latin typeface="+mj-lt"/>
                        </a:rPr>
                        <a:t>Advocacy</a:t>
                      </a: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b"/>
                      <a:r>
                        <a:rPr lang="en-GB" sz="1400" u="none" strike="noStrike" dirty="0" smtClean="0">
                          <a:effectLst/>
                          <a:latin typeface="+mj-lt"/>
                        </a:rPr>
                        <a:t>46</a:t>
                      </a: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11">
                  <a:txBody>
                    <a:bodyPr/>
                    <a:lstStyle/>
                    <a:p>
                      <a:endParaRPr lang="en-GB" sz="1200" b="0" baseline="0" dirty="0" smtClean="0"/>
                    </a:p>
                    <a:p>
                      <a:endParaRPr lang="en-GB" sz="1200" b="0" baseline="0" dirty="0" smtClean="0"/>
                    </a:p>
                    <a:p>
                      <a:endParaRPr lang="en-GB" sz="1200" b="0" baseline="0" dirty="0" smtClean="0"/>
                    </a:p>
                    <a:p>
                      <a:r>
                        <a:rPr lang="en-GB" sz="1200" b="0" baseline="0" dirty="0" smtClean="0"/>
                        <a:t> </a:t>
                      </a:r>
                      <a:r>
                        <a:rPr lang="en-GB" sz="1200" b="0" baseline="0" dirty="0" smtClean="0">
                          <a:latin typeface="+mj-lt"/>
                        </a:rPr>
                        <a:t>please refer to monthly</a:t>
                      </a:r>
                    </a:p>
                    <a:p>
                      <a:r>
                        <a:rPr lang="en-GB" sz="1200" b="0" baseline="0" dirty="0" smtClean="0">
                          <a:latin typeface="+mj-lt"/>
                        </a:rPr>
                        <a:t> report for breakdown of </a:t>
                      </a:r>
                    </a:p>
                    <a:p>
                      <a:r>
                        <a:rPr lang="en-GB" sz="1200" b="0" baseline="0" dirty="0" smtClean="0">
                          <a:latin typeface="+mj-lt"/>
                        </a:rPr>
                        <a:t> cumulative figures from</a:t>
                      </a:r>
                    </a:p>
                    <a:p>
                      <a:r>
                        <a:rPr lang="en-GB" sz="1200" b="0" baseline="0" dirty="0" smtClean="0">
                          <a:latin typeface="+mj-lt"/>
                        </a:rPr>
                        <a:t> start of service. </a:t>
                      </a:r>
                      <a:endParaRPr lang="en-GB" sz="1200" b="0" dirty="0">
                        <a:latin typeface="+mj-lt"/>
                      </a:endParaRPr>
                    </a:p>
                  </a:txBody>
                  <a:tcPr marL="4479" marR="67178" marT="447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844718224"/>
                  </a:ext>
                </a:extLst>
              </a:tr>
              <a:tr h="444417">
                <a:tc vMerge="1">
                  <a:txBody>
                    <a:bodyPr/>
                    <a:lstStyle/>
                    <a:p>
                      <a:endParaRPr lang="en-GB"/>
                    </a:p>
                  </a:txBody>
                  <a:tcPr/>
                </a:tc>
                <a:tc vMerge="1">
                  <a:txBody>
                    <a:bodyPr/>
                    <a:lstStyle/>
                    <a:p>
                      <a:pPr algn="l" fontAlgn="ctr"/>
                      <a:endParaRPr lang="en-US" sz="1200" b="0" i="0" u="none" strike="noStrike" dirty="0">
                        <a:solidFill>
                          <a:srgbClr val="000000"/>
                        </a:solidFill>
                        <a:effectLst/>
                        <a:latin typeface="+mj-lt"/>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kern="1200" dirty="0" smtClean="0">
                          <a:solidFill>
                            <a:srgbClr val="000000"/>
                          </a:solidFill>
                          <a:effectLst/>
                          <a:latin typeface="+mj-lt"/>
                          <a:ea typeface="+mn-ea"/>
                          <a:cs typeface="+mn-cs"/>
                        </a:rPr>
                        <a:t>Financial Support and Assistance</a:t>
                      </a: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400" b="0" i="0" u="none" strike="noStrike" kern="1200" dirty="0" smtClean="0">
                          <a:solidFill>
                            <a:srgbClr val="000000"/>
                          </a:solidFill>
                          <a:effectLst/>
                          <a:latin typeface="+mj-lt"/>
                          <a:ea typeface="+mn-ea"/>
                          <a:cs typeface="+mn-cs"/>
                        </a:rPr>
                        <a:t>0</a:t>
                      </a: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lang="en-GB"/>
                    </a:p>
                  </a:txBody>
                  <a:tcPr/>
                </a:tc>
                <a:extLst>
                  <a:ext uri="{0D108BD9-81ED-4DB2-BD59-A6C34878D82A}">
                    <a16:rowId xmlns:a16="http://schemas.microsoft.com/office/drawing/2014/main" val="3962155652"/>
                  </a:ext>
                </a:extLst>
              </a:tr>
              <a:tr h="444417">
                <a:tc vMerge="1">
                  <a:txBody>
                    <a:bodyPr/>
                    <a:lstStyle/>
                    <a:p>
                      <a:endParaRPr lang="en-GB"/>
                    </a:p>
                  </a:txBody>
                  <a:tcPr/>
                </a:tc>
                <a:tc vMerge="1">
                  <a:txBody>
                    <a:bodyPr/>
                    <a:lstStyle/>
                    <a:p>
                      <a:pPr algn="l" fontAlgn="ctr"/>
                      <a:endParaRPr lang="en-US" sz="1200" b="0" i="0" u="none" strike="noStrike" dirty="0">
                        <a:solidFill>
                          <a:srgbClr val="000000"/>
                        </a:solidFill>
                        <a:effectLst/>
                        <a:latin typeface="+mj-lt"/>
                      </a:endParaRPr>
                    </a:p>
                  </a:txBody>
                  <a:tcPr marL="4479" marR="4479" marT="4479"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u="none" strike="noStrike" kern="1200" dirty="0" smtClean="0">
                          <a:solidFill>
                            <a:schemeClr val="dk1"/>
                          </a:solidFill>
                          <a:effectLst/>
                          <a:latin typeface="+mj-lt"/>
                          <a:ea typeface="+mn-ea"/>
                          <a:cs typeface="+mn-cs"/>
                        </a:rPr>
                        <a:t>Immediate Emotional Support  </a:t>
                      </a:r>
                      <a:endParaRPr lang="en-GB" sz="1200" b="0" i="0" u="none" strike="noStrike" kern="1200" dirty="0" smtClean="0">
                        <a:solidFill>
                          <a:srgbClr val="000000"/>
                        </a:solidFill>
                        <a:effectLst/>
                        <a:latin typeface="+mj-lt"/>
                        <a:ea typeface="+mn-ea"/>
                        <a:cs typeface="+mn-cs"/>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400" b="0" i="0" u="none" strike="noStrike" kern="1200" dirty="0" smtClean="0">
                          <a:solidFill>
                            <a:srgbClr val="000000"/>
                          </a:solidFill>
                          <a:effectLst/>
                          <a:latin typeface="+mj-lt"/>
                          <a:ea typeface="+mn-ea"/>
                          <a:cs typeface="+mn-cs"/>
                        </a:rPr>
                        <a:t>123</a:t>
                      </a: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lang="en-GB"/>
                    </a:p>
                  </a:txBody>
                  <a:tcPr/>
                </a:tc>
                <a:extLst>
                  <a:ext uri="{0D108BD9-81ED-4DB2-BD59-A6C34878D82A}">
                    <a16:rowId xmlns:a16="http://schemas.microsoft.com/office/drawing/2014/main" val="1584102340"/>
                  </a:ext>
                </a:extLst>
              </a:tr>
              <a:tr h="444417">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ctr"/>
                      <a:r>
                        <a:rPr lang="en-GB" sz="1200" b="0" i="0" u="none" strike="noStrike" dirty="0" smtClean="0">
                          <a:solidFill>
                            <a:srgbClr val="000000"/>
                          </a:solidFill>
                          <a:effectLst/>
                          <a:latin typeface="+mj-lt"/>
                        </a:rPr>
                        <a:t>Information Provision </a:t>
                      </a:r>
                      <a:endParaRPr lang="en-GB" sz="1200" b="0" i="0" u="none" strike="noStrike" dirty="0">
                        <a:solidFill>
                          <a:srgbClr val="00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GB" sz="1400" b="0" i="0" u="none" strike="noStrike" dirty="0" smtClean="0">
                          <a:solidFill>
                            <a:srgbClr val="000000"/>
                          </a:solidFill>
                          <a:effectLst/>
                          <a:latin typeface="+mj-lt"/>
                        </a:rPr>
                        <a:t>26</a:t>
                      </a:r>
                      <a:endParaRPr lang="en-GB" sz="1400" b="0" i="0" u="none" strike="noStrike" dirty="0">
                        <a:solidFill>
                          <a:srgbClr val="00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lang="en-GB"/>
                    </a:p>
                  </a:txBody>
                  <a:tcPr/>
                </a:tc>
                <a:extLst>
                  <a:ext uri="{0D108BD9-81ED-4DB2-BD59-A6C34878D82A}">
                    <a16:rowId xmlns:a16="http://schemas.microsoft.com/office/drawing/2014/main" val="3260481463"/>
                  </a:ext>
                </a:extLst>
              </a:tr>
              <a:tr h="444417">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u="none" strike="noStrike" kern="1200" dirty="0" smtClean="0">
                          <a:solidFill>
                            <a:schemeClr val="dk1"/>
                          </a:solidFill>
                          <a:effectLst/>
                          <a:latin typeface="+mj-lt"/>
                          <a:ea typeface="+mn-ea"/>
                          <a:cs typeface="+mn-cs"/>
                        </a:rPr>
                        <a:t>On-going Emotional Support  </a:t>
                      </a:r>
                      <a:endParaRPr lang="en-GB" sz="1200" b="0" i="0" u="none" strike="noStrike" kern="1200" dirty="0" smtClean="0">
                        <a:solidFill>
                          <a:srgbClr val="000000"/>
                        </a:solidFill>
                        <a:effectLst/>
                        <a:latin typeface="+mj-lt"/>
                        <a:ea typeface="+mn-ea"/>
                        <a:cs typeface="+mn-cs"/>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400" b="0" i="0" u="none" strike="noStrike" kern="1200" dirty="0" smtClean="0">
                          <a:solidFill>
                            <a:srgbClr val="000000"/>
                          </a:solidFill>
                          <a:effectLst/>
                          <a:latin typeface="+mj-lt"/>
                          <a:ea typeface="+mn-ea"/>
                          <a:cs typeface="+mn-cs"/>
                        </a:rPr>
                        <a:t>71</a:t>
                      </a: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lang="en-GB"/>
                    </a:p>
                  </a:txBody>
                  <a:tcPr/>
                </a:tc>
                <a:extLst>
                  <a:ext uri="{0D108BD9-81ED-4DB2-BD59-A6C34878D82A}">
                    <a16:rowId xmlns:a16="http://schemas.microsoft.com/office/drawing/2014/main" val="1522305211"/>
                  </a:ext>
                </a:extLst>
              </a:tr>
              <a:tr h="457754">
                <a:tc vMerge="1">
                  <a:txBody>
                    <a:bodyPr/>
                    <a:lstStyle/>
                    <a:p>
                      <a:endParaRPr lang="en-GB"/>
                    </a:p>
                  </a:txBody>
                  <a:tcPr/>
                </a:tc>
                <a:tc vMerge="1">
                  <a:txBody>
                    <a:bodyPr/>
                    <a:lstStyle/>
                    <a:p>
                      <a:pPr algn="l" fontAlgn="ctr"/>
                      <a:endParaRPr lang="en-US" sz="1200" b="0" i="0" u="none" strike="noStrike" dirty="0">
                        <a:solidFill>
                          <a:srgbClr val="000000"/>
                        </a:solidFill>
                        <a:effectLst/>
                        <a:latin typeface="+mj-lt"/>
                      </a:endParaRPr>
                    </a:p>
                  </a:txBody>
                  <a:tcPr marL="4479" marR="4479" marT="4479"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l" fontAlgn="ctr"/>
                      <a:endParaRPr lang="en-GB" sz="1200" b="0" i="0" u="none" strike="noStrike" dirty="0">
                        <a:solidFill>
                          <a:srgbClr val="000000"/>
                        </a:solidFill>
                        <a:effectLst/>
                        <a:latin typeface="+mj-lt"/>
                      </a:endParaRPr>
                    </a:p>
                  </a:txBody>
                  <a:tcPr marL="4479" marR="4479" marT="4479"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kern="1200" dirty="0" smtClean="0">
                          <a:solidFill>
                            <a:srgbClr val="000000"/>
                          </a:solidFill>
                          <a:effectLst/>
                          <a:latin typeface="+mj-lt"/>
                          <a:ea typeface="+mn-ea"/>
                          <a:cs typeface="+mn-cs"/>
                        </a:rPr>
                        <a:t>Signposting </a:t>
                      </a: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400" b="0" i="0" u="none" strike="noStrike" kern="1200" dirty="0" smtClean="0">
                          <a:solidFill>
                            <a:srgbClr val="000000"/>
                          </a:solidFill>
                          <a:effectLst/>
                          <a:latin typeface="+mj-lt"/>
                          <a:ea typeface="+mn-ea"/>
                          <a:cs typeface="+mn-cs"/>
                        </a:rPr>
                        <a:t>4</a:t>
                      </a: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lang="en-GB" sz="1200" dirty="0"/>
                    </a:p>
                  </a:txBody>
                  <a:tcPr marL="4479" marR="67178" marT="4479"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95003783"/>
                  </a:ext>
                </a:extLst>
              </a:tr>
              <a:tr h="421419">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kern="1200" dirty="0" smtClean="0">
                          <a:solidFill>
                            <a:srgbClr val="000000"/>
                          </a:solidFill>
                          <a:effectLst/>
                          <a:latin typeface="+mj-lt"/>
                          <a:ea typeface="+mn-ea"/>
                          <a:cs typeface="+mn-cs"/>
                        </a:rPr>
                        <a:t>Onward Referral</a:t>
                      </a: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400" b="0" i="0" u="none" strike="noStrike" kern="1200" dirty="0" smtClean="0">
                          <a:solidFill>
                            <a:srgbClr val="000000"/>
                          </a:solidFill>
                          <a:effectLst/>
                          <a:latin typeface="+mj-lt"/>
                          <a:ea typeface="+mn-ea"/>
                          <a:cs typeface="+mn-cs"/>
                        </a:rPr>
                        <a:t>5</a:t>
                      </a: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lang="en-GB"/>
                    </a:p>
                  </a:txBody>
                  <a:tcPr/>
                </a:tc>
                <a:extLst>
                  <a:ext uri="{0D108BD9-81ED-4DB2-BD59-A6C34878D82A}">
                    <a16:rowId xmlns:a16="http://schemas.microsoft.com/office/drawing/2014/main" val="1064880924"/>
                  </a:ext>
                </a:extLst>
              </a:tr>
              <a:tr h="48503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kern="1200" dirty="0" smtClean="0">
                          <a:solidFill>
                            <a:srgbClr val="000000"/>
                          </a:solidFill>
                          <a:effectLst/>
                          <a:latin typeface="+mj-lt"/>
                          <a:ea typeface="+mn-ea"/>
                          <a:cs typeface="+mn-cs"/>
                        </a:rPr>
                        <a:t>Personal Safety</a:t>
                      </a: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400" b="0" i="0" u="none" strike="noStrike" kern="1200" dirty="0" smtClean="0">
                          <a:solidFill>
                            <a:srgbClr val="000000"/>
                          </a:solidFill>
                          <a:effectLst/>
                          <a:latin typeface="+mj-lt"/>
                          <a:ea typeface="+mn-ea"/>
                          <a:cs typeface="+mn-cs"/>
                        </a:rPr>
                        <a:t>1</a:t>
                      </a: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lang="en-GB"/>
                    </a:p>
                  </a:txBody>
                  <a:tcPr/>
                </a:tc>
                <a:extLst>
                  <a:ext uri="{0D108BD9-81ED-4DB2-BD59-A6C34878D82A}">
                    <a16:rowId xmlns:a16="http://schemas.microsoft.com/office/drawing/2014/main" val="3828662364"/>
                  </a:ext>
                </a:extLst>
              </a:tr>
              <a:tr h="444417">
                <a:tc vMerge="1">
                  <a:txBody>
                    <a:bodyPr/>
                    <a:lstStyle/>
                    <a:p>
                      <a:endParaRPr lang="en-GB"/>
                    </a:p>
                  </a:txBody>
                  <a:tcPr/>
                </a:tc>
                <a:tc vMerge="1">
                  <a:txBody>
                    <a:bodyPr/>
                    <a:lstStyle/>
                    <a:p>
                      <a:endParaRPr lang="en-GB"/>
                    </a:p>
                  </a:txBody>
                  <a:tcPr/>
                </a:tc>
                <a:tc vMerge="1">
                  <a:txBody>
                    <a:bodyPr/>
                    <a:lstStyle/>
                    <a:p>
                      <a:pPr algn="l" fontAlgn="ctr"/>
                      <a:endParaRPr lang="en-GB" sz="1200" b="0" i="0" u="none" strike="noStrike" dirty="0">
                        <a:solidFill>
                          <a:srgbClr val="000000"/>
                        </a:solidFill>
                        <a:effectLst/>
                        <a:latin typeface="+mj-lt"/>
                      </a:endParaRPr>
                    </a:p>
                  </a:txBody>
                  <a:tcPr marL="4479" marR="4479" marT="4479" marB="0" anchor="ctr"/>
                </a:tc>
                <a:tc>
                  <a:txBody>
                    <a:bodyPr/>
                    <a:lstStyle/>
                    <a:p>
                      <a:pPr algn="l" fontAlgn="ctr"/>
                      <a:r>
                        <a:rPr lang="en-GB" sz="1200" b="0" i="0" u="none" strike="noStrike" dirty="0" smtClean="0">
                          <a:solidFill>
                            <a:srgbClr val="000000"/>
                          </a:solidFill>
                          <a:effectLst/>
                          <a:latin typeface="+mj-lt"/>
                        </a:rPr>
                        <a:t>Criminal Injury</a:t>
                      </a:r>
                      <a:endParaRPr lang="en-GB" sz="1200" b="0" i="0" u="none" strike="noStrike" dirty="0">
                        <a:solidFill>
                          <a:srgbClr val="00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GB" sz="1400" b="0" i="0" u="none" strike="noStrike" dirty="0" smtClean="0">
                          <a:solidFill>
                            <a:srgbClr val="000000"/>
                          </a:solidFill>
                          <a:effectLst/>
                          <a:latin typeface="+mj-lt"/>
                        </a:rPr>
                        <a:t>0</a:t>
                      </a:r>
                      <a:endParaRPr lang="en-GB" sz="1400" b="0" i="0" u="none" strike="noStrike" dirty="0">
                        <a:solidFill>
                          <a:srgbClr val="00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lang="en-GB" sz="1200" dirty="0"/>
                    </a:p>
                  </a:txBody>
                  <a:tcPr marL="4479" marR="67178" marT="4479"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16126408"/>
                  </a:ext>
                </a:extLst>
              </a:tr>
              <a:tr h="444417">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kern="1200" dirty="0" smtClean="0">
                          <a:solidFill>
                            <a:srgbClr val="000000"/>
                          </a:solidFill>
                          <a:effectLst/>
                          <a:latin typeface="+mj-lt"/>
                          <a:ea typeface="+mn-ea"/>
                          <a:cs typeface="+mn-cs"/>
                        </a:rPr>
                        <a:t>Multi</a:t>
                      </a:r>
                      <a:r>
                        <a:rPr lang="en-GB" sz="1200" b="0" i="0" u="none" strike="noStrike" kern="1200" baseline="0" dirty="0" smtClean="0">
                          <a:solidFill>
                            <a:srgbClr val="000000"/>
                          </a:solidFill>
                          <a:effectLst/>
                          <a:latin typeface="+mj-lt"/>
                          <a:ea typeface="+mn-ea"/>
                          <a:cs typeface="+mn-cs"/>
                        </a:rPr>
                        <a:t> Agency</a:t>
                      </a:r>
                      <a:endParaRPr lang="en-GB" sz="1200" b="0" i="0" u="none" strike="noStrike" kern="1200" dirty="0" smtClean="0">
                        <a:solidFill>
                          <a:srgbClr val="000000"/>
                        </a:solidFill>
                        <a:effectLst/>
                        <a:latin typeface="+mj-lt"/>
                        <a:ea typeface="+mn-ea"/>
                        <a:cs typeface="+mn-cs"/>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400" b="0" i="0" u="none" strike="noStrike" kern="1200" dirty="0" smtClean="0">
                          <a:solidFill>
                            <a:srgbClr val="000000"/>
                          </a:solidFill>
                          <a:effectLst/>
                          <a:latin typeface="+mj-lt"/>
                          <a:ea typeface="+mn-ea"/>
                          <a:cs typeface="+mn-cs"/>
                        </a:rPr>
                        <a:t>2</a:t>
                      </a: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lang="en-GB"/>
                    </a:p>
                  </a:txBody>
                  <a:tcPr/>
                </a:tc>
                <a:extLst>
                  <a:ext uri="{0D108BD9-81ED-4DB2-BD59-A6C34878D82A}">
                    <a16:rowId xmlns:a16="http://schemas.microsoft.com/office/drawing/2014/main" val="612866148"/>
                  </a:ext>
                </a:extLst>
              </a:tr>
              <a:tr h="444417">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200" b="0" i="0" u="none" strike="noStrike" kern="1200" dirty="0" smtClean="0">
                          <a:solidFill>
                            <a:srgbClr val="000000"/>
                          </a:solidFill>
                          <a:effectLst/>
                          <a:latin typeface="+mj-lt"/>
                          <a:ea typeface="+mn-ea"/>
                          <a:cs typeface="+mn-cs"/>
                        </a:rPr>
                        <a:t>Legal</a:t>
                      </a: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400" b="0" i="0" u="none" strike="noStrike" kern="1200" dirty="0" smtClean="0">
                          <a:solidFill>
                            <a:srgbClr val="000000"/>
                          </a:solidFill>
                          <a:effectLst/>
                          <a:latin typeface="+mj-lt"/>
                          <a:ea typeface="+mn-ea"/>
                          <a:cs typeface="+mn-cs"/>
                        </a:rPr>
                        <a:t>0</a:t>
                      </a: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lang="en-GB"/>
                    </a:p>
                  </a:txBody>
                  <a:tcPr/>
                </a:tc>
                <a:extLst>
                  <a:ext uri="{0D108BD9-81ED-4DB2-BD59-A6C34878D82A}">
                    <a16:rowId xmlns:a16="http://schemas.microsoft.com/office/drawing/2014/main" val="3937536547"/>
                  </a:ext>
                </a:extLst>
              </a:tr>
            </a:tbl>
          </a:graphicData>
        </a:graphic>
      </p:graphicFrame>
    </p:spTree>
    <p:extLst>
      <p:ext uri="{BB962C8B-B14F-4D97-AF65-F5344CB8AC3E}">
        <p14:creationId xmlns:p14="http://schemas.microsoft.com/office/powerpoint/2010/main" val="1254324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96169650"/>
              </p:ext>
            </p:extLst>
          </p:nvPr>
        </p:nvGraphicFramePr>
        <p:xfrm>
          <a:off x="185662" y="536713"/>
          <a:ext cx="11643521" cy="5894158"/>
        </p:xfrm>
        <a:graphic>
          <a:graphicData uri="http://schemas.openxmlformats.org/drawingml/2006/table">
            <a:tbl>
              <a:tblPr>
                <a:tableStyleId>{5C22544A-7EE6-4342-B048-85BDC9FD1C3A}</a:tableStyleId>
              </a:tblPr>
              <a:tblGrid>
                <a:gridCol w="1477688">
                  <a:extLst>
                    <a:ext uri="{9D8B030D-6E8A-4147-A177-3AD203B41FA5}">
                      <a16:colId xmlns:a16="http://schemas.microsoft.com/office/drawing/2014/main" val="3369094544"/>
                    </a:ext>
                  </a:extLst>
                </a:gridCol>
                <a:gridCol w="2842220">
                  <a:extLst>
                    <a:ext uri="{9D8B030D-6E8A-4147-A177-3AD203B41FA5}">
                      <a16:colId xmlns:a16="http://schemas.microsoft.com/office/drawing/2014/main" val="95531156"/>
                    </a:ext>
                  </a:extLst>
                </a:gridCol>
                <a:gridCol w="3171480">
                  <a:extLst>
                    <a:ext uri="{9D8B030D-6E8A-4147-A177-3AD203B41FA5}">
                      <a16:colId xmlns:a16="http://schemas.microsoft.com/office/drawing/2014/main" val="3199348362"/>
                    </a:ext>
                  </a:extLst>
                </a:gridCol>
                <a:gridCol w="1337741">
                  <a:extLst>
                    <a:ext uri="{9D8B030D-6E8A-4147-A177-3AD203B41FA5}">
                      <a16:colId xmlns:a16="http://schemas.microsoft.com/office/drawing/2014/main" val="637242827"/>
                    </a:ext>
                  </a:extLst>
                </a:gridCol>
                <a:gridCol w="2814392">
                  <a:extLst>
                    <a:ext uri="{9D8B030D-6E8A-4147-A177-3AD203B41FA5}">
                      <a16:colId xmlns:a16="http://schemas.microsoft.com/office/drawing/2014/main" val="3713869062"/>
                    </a:ext>
                  </a:extLst>
                </a:gridCol>
              </a:tblGrid>
              <a:tr h="725331">
                <a:tc>
                  <a:txBody>
                    <a:bodyPr/>
                    <a:lstStyle/>
                    <a:p>
                      <a:pPr algn="ctr">
                        <a:lnSpc>
                          <a:spcPct val="107000"/>
                        </a:lnSpc>
                        <a:spcAft>
                          <a:spcPts val="0"/>
                        </a:spcAft>
                      </a:pPr>
                      <a:r>
                        <a:rPr lang="en-GB" sz="1600" b="1" dirty="0" smtClean="0">
                          <a:effectLst/>
                          <a:latin typeface="+mj-lt"/>
                        </a:rPr>
                        <a:t>Outcomes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endParaRPr lang="en-GB" sz="1600" b="1" dirty="0" smtClean="0">
                        <a:effectLst/>
                        <a:latin typeface="+mj-lt"/>
                      </a:endParaRPr>
                    </a:p>
                    <a:p>
                      <a:pPr algn="ctr">
                        <a:lnSpc>
                          <a:spcPct val="107000"/>
                        </a:lnSpc>
                        <a:spcAft>
                          <a:spcPts val="0"/>
                        </a:spcAft>
                      </a:pPr>
                      <a:r>
                        <a:rPr lang="en-GB" sz="1600" b="1" dirty="0" smtClean="0">
                          <a:effectLst/>
                          <a:latin typeface="+mj-lt"/>
                        </a:rPr>
                        <a:t>Outcome Descriptor</a:t>
                      </a:r>
                    </a:p>
                    <a:p>
                      <a:pPr algn="ctr">
                        <a:lnSpc>
                          <a:spcPct val="107000"/>
                        </a:lnSpc>
                        <a:spcAft>
                          <a:spcPts val="0"/>
                        </a:spcAft>
                      </a:pPr>
                      <a:r>
                        <a:rPr lang="en-GB" sz="1600" b="1" dirty="0" smtClean="0">
                          <a:effectLst/>
                          <a:latin typeface="+mj-lt"/>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Key Performance Indicators (KPIs)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Actuals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Comments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75765065"/>
                  </a:ext>
                </a:extLst>
              </a:tr>
              <a:tr h="455534">
                <a:tc rowSpan="5">
                  <a:txBody>
                    <a:bodyPr/>
                    <a:lstStyle/>
                    <a:p>
                      <a:pPr>
                        <a:lnSpc>
                          <a:spcPct val="107000"/>
                        </a:lnSpc>
                        <a:spcAft>
                          <a:spcPts val="0"/>
                        </a:spcAft>
                      </a:pPr>
                      <a:r>
                        <a:rPr lang="en-GB" sz="1200" dirty="0">
                          <a:effectLst/>
                          <a:latin typeface="+mj-lt"/>
                        </a:rPr>
                        <a:t>Victim/survivors have </a:t>
                      </a:r>
                      <a:r>
                        <a:rPr lang="en-GB" sz="1200" dirty="0" smtClean="0">
                          <a:effectLst/>
                          <a:latin typeface="+mj-lt"/>
                        </a:rPr>
                        <a:t>improved wellbeing</a:t>
                      </a:r>
                      <a:endParaRPr lang="en-GB" sz="1200" dirty="0">
                        <a:effectLst/>
                        <a:latin typeface="+mj-lt"/>
                      </a:endParaRPr>
                    </a:p>
                  </a:txBody>
                  <a:tcPr marL="35394" marR="35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l" fontAlgn="t"/>
                      <a:r>
                        <a:rPr lang="en-GB" sz="1200" u="none" strike="noStrike" dirty="0" smtClean="0">
                          <a:effectLst/>
                          <a:latin typeface="+mj-lt"/>
                        </a:rPr>
                        <a:t>  Victim/Survivors experience:</a:t>
                      </a:r>
                    </a:p>
                    <a:p>
                      <a:pPr algn="l" fontAlgn="t"/>
                      <a:endParaRPr lang="en-GB" sz="1200" u="none" strike="noStrike" dirty="0" smtClean="0">
                        <a:effectLst/>
                        <a:latin typeface="+mj-lt"/>
                      </a:endParaRPr>
                    </a:p>
                    <a:p>
                      <a:pPr algn="l" fontAlgn="t"/>
                      <a:r>
                        <a:rPr lang="en-GB" sz="1200" u="none" strike="noStrike" dirty="0" smtClean="0">
                          <a:effectLst/>
                          <a:latin typeface="+mj-lt"/>
                        </a:rPr>
                        <a:t>  Increased </a:t>
                      </a:r>
                      <a:r>
                        <a:rPr lang="en-GB" sz="1200" u="none" strike="noStrike" dirty="0">
                          <a:effectLst/>
                          <a:latin typeface="+mj-lt"/>
                        </a:rPr>
                        <a:t>feelings of safety </a:t>
                      </a:r>
                      <a:endParaRPr lang="en-GB" sz="1200" b="0" i="0" u="none" strike="noStrike" dirty="0">
                        <a:solidFill>
                          <a:srgbClr val="000000"/>
                        </a:solidFill>
                        <a:effectLst/>
                        <a:latin typeface="+mj-lt"/>
                      </a:endParaRPr>
                    </a:p>
                  </a:txBody>
                  <a:tcPr marL="35394" marR="35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l" fontAlgn="t"/>
                      <a:r>
                        <a:rPr lang="en-US" sz="1400" b="1" u="none" strike="noStrike" dirty="0" smtClean="0">
                          <a:effectLst/>
                          <a:latin typeface="+mj-lt"/>
                        </a:rPr>
                        <a:t>KPI</a:t>
                      </a:r>
                      <a:r>
                        <a:rPr lang="en-US" sz="1400" b="1" u="none" strike="noStrike" baseline="0" dirty="0" smtClean="0">
                          <a:effectLst/>
                          <a:latin typeface="+mj-lt"/>
                        </a:rPr>
                        <a:t> </a:t>
                      </a:r>
                      <a:r>
                        <a:rPr lang="en-US" sz="1400" b="1" u="none" strike="noStrike" dirty="0" smtClean="0">
                          <a:effectLst/>
                          <a:latin typeface="+mj-lt"/>
                        </a:rPr>
                        <a:t>18</a:t>
                      </a:r>
                      <a:r>
                        <a:rPr lang="en-US" sz="1200" u="none" strike="noStrike" dirty="0">
                          <a:effectLst/>
                          <a:latin typeface="+mj-lt"/>
                        </a:rPr>
                        <a:t>: </a:t>
                      </a:r>
                      <a:endParaRPr lang="en-US" sz="1200" u="none" strike="noStrike" dirty="0" smtClean="0">
                        <a:effectLst/>
                        <a:latin typeface="+mj-lt"/>
                      </a:endParaRPr>
                    </a:p>
                    <a:p>
                      <a:pPr algn="l" fontAlgn="t"/>
                      <a:r>
                        <a:rPr lang="en-US" sz="1200" u="none" strike="noStrike" dirty="0" smtClean="0">
                          <a:effectLst/>
                          <a:latin typeface="+mj-lt"/>
                        </a:rPr>
                        <a:t>No. </a:t>
                      </a:r>
                      <a:r>
                        <a:rPr lang="en-US" sz="1200" u="none" strike="noStrike" dirty="0">
                          <a:effectLst/>
                          <a:latin typeface="+mj-lt"/>
                        </a:rPr>
                        <a:t>of Service Users provided with risk assessment and safety planning advice </a:t>
                      </a:r>
                      <a:endParaRPr lang="en-US" sz="1200" b="0" i="0" u="none" strike="noStrike" dirty="0">
                        <a:solidFill>
                          <a:srgbClr val="000000"/>
                        </a:solidFill>
                        <a:effectLst/>
                        <a:latin typeface="+mj-lt"/>
                      </a:endParaRPr>
                    </a:p>
                  </a:txBody>
                  <a:tcPr marL="35394" marR="35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1200" baseline="0" dirty="0" smtClean="0">
                          <a:latin typeface="+mj-lt"/>
                        </a:rPr>
                        <a:t>29</a:t>
                      </a:r>
                    </a:p>
                  </a:txBody>
                  <a:tcPr marL="35394" marR="35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sz="1200" dirty="0" smtClean="0"/>
                    </a:p>
                    <a:p>
                      <a:r>
                        <a:rPr lang="en-GB" sz="1200" dirty="0" smtClean="0"/>
                        <a:t>Risk</a:t>
                      </a:r>
                      <a:r>
                        <a:rPr lang="en-GB" sz="1200" baseline="0" dirty="0" smtClean="0"/>
                        <a:t> Assessments</a:t>
                      </a:r>
                    </a:p>
                    <a:p>
                      <a:endParaRPr lang="en-GB" sz="1200" dirty="0"/>
                    </a:p>
                  </a:txBody>
                  <a:tcPr marL="35394" marR="3539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67115926"/>
                  </a:ext>
                </a:extLst>
              </a:tr>
              <a:tr h="425054">
                <a:tc vMerge="1">
                  <a:txBody>
                    <a:bodyPr/>
                    <a:lstStyle/>
                    <a:p>
                      <a:endParaRPr lang="en-GB"/>
                    </a:p>
                  </a:txBody>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en-GB"/>
                    </a:p>
                  </a:txBody>
                  <a:tcPr/>
                </a:tc>
                <a:tc>
                  <a:txBody>
                    <a:bodyPr/>
                    <a:lstStyle/>
                    <a:p>
                      <a:pPr algn="ctr"/>
                      <a:r>
                        <a:rPr lang="en-GB" sz="1200" dirty="0" smtClean="0">
                          <a:latin typeface="+mj-lt"/>
                        </a:rPr>
                        <a:t>11</a:t>
                      </a:r>
                      <a:endParaRPr lang="en-GB" sz="1200" dirty="0">
                        <a:latin typeface="+mj-lt"/>
                      </a:endParaRPr>
                    </a:p>
                  </a:txBody>
                  <a:tcPr marL="35394" marR="35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sz="1200" dirty="0" smtClean="0"/>
                    </a:p>
                    <a:p>
                      <a:r>
                        <a:rPr lang="en-GB" sz="1200" dirty="0" smtClean="0"/>
                        <a:t>Safety Planning</a:t>
                      </a:r>
                    </a:p>
                    <a:p>
                      <a:endParaRPr lang="en-GB" sz="1200" dirty="0"/>
                    </a:p>
                  </a:txBody>
                  <a:tcPr marL="35394" marR="35394"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05338244"/>
                  </a:ext>
                </a:extLst>
              </a:tr>
              <a:tr h="1402207">
                <a:tc vMerge="1">
                  <a:txBody>
                    <a:bodyPr/>
                    <a:lstStyle/>
                    <a:p>
                      <a:endParaRPr lang="en-GB"/>
                    </a:p>
                  </a:txBody>
                  <a:tcPr/>
                </a:tc>
                <a:tc>
                  <a:txBody>
                    <a:bodyPr/>
                    <a:lstStyle/>
                    <a:p>
                      <a:pPr marL="0" lvl="0" indent="0">
                        <a:lnSpc>
                          <a:spcPct val="107000"/>
                        </a:lnSpc>
                        <a:spcAft>
                          <a:spcPts val="0"/>
                        </a:spcAft>
                        <a:buFont typeface="Symbol" panose="05050102010706020507" pitchFamily="18" charset="2"/>
                        <a:buNone/>
                      </a:pPr>
                      <a:r>
                        <a:rPr lang="en-GB" sz="1200" dirty="0">
                          <a:effectLst/>
                          <a:latin typeface="+mj-lt"/>
                        </a:rPr>
                        <a:t>I</a:t>
                      </a:r>
                      <a:r>
                        <a:rPr lang="en-GB" sz="1200" dirty="0" smtClean="0">
                          <a:effectLst/>
                          <a:latin typeface="+mj-lt"/>
                        </a:rPr>
                        <a:t>ncreased </a:t>
                      </a:r>
                      <a:r>
                        <a:rPr lang="en-GB" sz="1200" dirty="0">
                          <a:effectLst/>
                          <a:latin typeface="+mj-lt"/>
                        </a:rPr>
                        <a:t>feelings of safety </a:t>
                      </a:r>
                    </a:p>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nSpc>
                          <a:spcPct val="107000"/>
                        </a:lnSpc>
                        <a:spcAft>
                          <a:spcPts val="0"/>
                        </a:spcAft>
                      </a:pPr>
                      <a:r>
                        <a:rPr lang="en-GB" sz="1400" b="1" dirty="0" smtClean="0">
                          <a:effectLst/>
                          <a:latin typeface="+mj-lt"/>
                        </a:rPr>
                        <a:t>KPI</a:t>
                      </a:r>
                      <a:r>
                        <a:rPr lang="en-GB" sz="1400" b="1" baseline="0" dirty="0" smtClean="0">
                          <a:effectLst/>
                          <a:latin typeface="+mj-lt"/>
                        </a:rPr>
                        <a:t> </a:t>
                      </a:r>
                      <a:r>
                        <a:rPr lang="en-GB" sz="1400" b="1" dirty="0" smtClean="0">
                          <a:effectLst/>
                          <a:latin typeface="+mj-lt"/>
                        </a:rPr>
                        <a:t>19</a:t>
                      </a:r>
                      <a:r>
                        <a:rPr lang="en-GB" sz="1200" dirty="0">
                          <a:effectLst/>
                          <a:latin typeface="+mj-lt"/>
                        </a:rPr>
                        <a:t>: </a:t>
                      </a:r>
                      <a:endParaRPr lang="en-GB" sz="1200" dirty="0" smtClean="0">
                        <a:effectLst/>
                        <a:latin typeface="+mj-lt"/>
                      </a:endParaRPr>
                    </a:p>
                    <a:p>
                      <a:pPr>
                        <a:lnSpc>
                          <a:spcPct val="107000"/>
                        </a:lnSpc>
                        <a:spcAft>
                          <a:spcPts val="0"/>
                        </a:spcAft>
                      </a:pPr>
                      <a:r>
                        <a:rPr lang="en-GB" sz="1200" dirty="0" smtClean="0">
                          <a:effectLst/>
                          <a:latin typeface="+mj-lt"/>
                        </a:rPr>
                        <a:t>Min </a:t>
                      </a:r>
                      <a:r>
                        <a:rPr lang="en-GB" sz="1200" dirty="0">
                          <a:effectLst/>
                          <a:latin typeface="+mj-lt"/>
                        </a:rPr>
                        <a:t>70% Service User report increased feelings of safety having accessed Safe Spaces risk assessment/safety planning advice (user survey) (and VS scale if used)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5394" marR="35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1400" dirty="0" smtClean="0">
                          <a:latin typeface="+mj-lt"/>
                        </a:rPr>
                        <a:t>n/a</a:t>
                      </a:r>
                      <a:endParaRPr lang="en-GB" sz="1400" dirty="0">
                        <a:latin typeface="+mj-lt"/>
                      </a:endParaRPr>
                    </a:p>
                  </a:txBody>
                  <a:tcPr marL="35394" marR="35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rgbClr val="000000"/>
                          </a:solidFill>
                          <a:effectLst/>
                          <a:uLnTx/>
                          <a:uFillTx/>
                          <a:latin typeface="Calibri Light" panose="020F0302020204030204"/>
                          <a:ea typeface="Calibri" panose="020F0502020204030204" pitchFamily="34" charset="0"/>
                          <a:cs typeface="Times New Roman" panose="02020603050405020304" pitchFamily="18" charset="0"/>
                        </a:rPr>
                        <a:t>These figures are based on </a:t>
                      </a:r>
                      <a:r>
                        <a:rPr kumimoji="0" lang="en-GB" sz="1200" b="0" i="0" u="none" strike="noStrike" kern="1200" cap="none" spc="0" normalizeH="0" baseline="0" noProof="0" dirty="0" smtClean="0">
                          <a:ln>
                            <a:noFill/>
                          </a:ln>
                          <a:solidFill>
                            <a:schemeClr val="tx1"/>
                          </a:solidFill>
                          <a:effectLst/>
                          <a:uLnTx/>
                          <a:uFillTx/>
                          <a:latin typeface="Calibri Light" panose="020F0302020204030204"/>
                          <a:ea typeface="Calibri" panose="020F0502020204030204" pitchFamily="34" charset="0"/>
                          <a:cs typeface="Times New Roman" panose="02020603050405020304" pitchFamily="18" charset="0"/>
                        </a:rPr>
                        <a:t>1</a:t>
                      </a:r>
                      <a:r>
                        <a:rPr kumimoji="0" lang="en-GB" sz="1200" b="0" i="0" u="none" strike="noStrike" kern="1200" cap="none" spc="0" normalizeH="0" baseline="0" noProof="0" dirty="0" smtClean="0">
                          <a:ln>
                            <a:noFill/>
                          </a:ln>
                          <a:solidFill>
                            <a:srgbClr val="FF0000"/>
                          </a:solidFill>
                          <a:effectLst/>
                          <a:uLnTx/>
                          <a:uFillTx/>
                          <a:latin typeface="Calibri Light" panose="020F0302020204030204"/>
                          <a:ea typeface="Calibri" panose="020F0502020204030204" pitchFamily="34" charset="0"/>
                          <a:cs typeface="Times New Roman" panose="02020603050405020304" pitchFamily="18" charset="0"/>
                        </a:rPr>
                        <a:t> </a:t>
                      </a:r>
                      <a:r>
                        <a:rPr kumimoji="0" lang="en-GB" sz="1200" b="0" i="0" u="none" strike="noStrike" kern="1200" cap="none" spc="0" normalizeH="0" baseline="0" noProof="0" dirty="0" smtClean="0">
                          <a:ln>
                            <a:noFill/>
                          </a:ln>
                          <a:solidFill>
                            <a:srgbClr val="000000"/>
                          </a:solidFill>
                          <a:effectLst/>
                          <a:uLnTx/>
                          <a:uFillTx/>
                          <a:latin typeface="Calibri Light" panose="020F0302020204030204"/>
                          <a:ea typeface="Calibri" panose="020F0502020204030204" pitchFamily="34" charset="0"/>
                          <a:cs typeface="Times New Roman" panose="02020603050405020304" pitchFamily="18" charset="0"/>
                        </a:rPr>
                        <a:t>returned surveys where 1 person answered the question</a:t>
                      </a:r>
                      <a:endParaRPr kumimoji="0" lang="en-GB" sz="1200" b="0" i="0" u="none" strike="noStrike" kern="1200" cap="none" spc="0" normalizeH="0" baseline="0" noProof="0" dirty="0" smtClean="0">
                        <a:ln>
                          <a:noFill/>
                        </a:ln>
                        <a:solidFill>
                          <a:srgbClr val="000000"/>
                        </a:solidFill>
                        <a:effectLst/>
                        <a:uLnTx/>
                        <a:uFillTx/>
                        <a:latin typeface="Calibri Light" panose="020F0302020204030204"/>
                        <a:ea typeface="+mn-ea"/>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kern="1200" dirty="0" smtClean="0">
                          <a:solidFill>
                            <a:schemeClr val="dk1"/>
                          </a:solidFill>
                          <a:latin typeface="+mn-lt"/>
                          <a:ea typeface="+mn-ea"/>
                          <a:cs typeface="+mn-cs"/>
                        </a:rPr>
                        <a:t>The cumulative data</a:t>
                      </a:r>
                      <a:r>
                        <a:rPr lang="en-GB" sz="1200" kern="1200" baseline="0" dirty="0" smtClean="0">
                          <a:solidFill>
                            <a:schemeClr val="dk1"/>
                          </a:solidFill>
                          <a:latin typeface="+mn-lt"/>
                          <a:ea typeface="+mn-ea"/>
                          <a:cs typeface="+mn-cs"/>
                        </a:rPr>
                        <a:t> for this KPI can be found in new table on page 24</a:t>
                      </a:r>
                      <a:endParaRPr kumimoji="0" lang="en-GB" sz="1200" b="0" i="0" u="none" strike="noStrike" kern="1200" cap="none" spc="0" normalizeH="0" baseline="0" noProof="0" dirty="0" smtClean="0">
                        <a:ln>
                          <a:noFill/>
                        </a:ln>
                        <a:solidFill>
                          <a:srgbClr val="000000"/>
                        </a:solidFill>
                        <a:effectLst/>
                        <a:uLnTx/>
                        <a:uFillTx/>
                        <a:latin typeface="Calibri Light" panose="020F03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rgbClr val="000000"/>
                          </a:solidFill>
                          <a:effectLst/>
                          <a:uLnTx/>
                          <a:uFillTx/>
                          <a:latin typeface="Calibri Light" panose="020F0302020204030204"/>
                          <a:ea typeface="Calibri" panose="020F0502020204030204" pitchFamily="34" charset="0"/>
                          <a:cs typeface="Times New Roman" panose="02020603050405020304" pitchFamily="18" charset="0"/>
                        </a:rPr>
                        <a:t>P</a:t>
                      </a:r>
                      <a:r>
                        <a:rPr kumimoji="0" lang="en-GB" sz="1200" b="0" i="0" u="none" strike="noStrike" kern="1200" cap="none" spc="0" normalizeH="0" baseline="0" noProof="0" dirty="0" smtClean="0">
                          <a:ln>
                            <a:noFill/>
                          </a:ln>
                          <a:solidFill>
                            <a:prstClr val="black"/>
                          </a:solidFill>
                          <a:effectLst/>
                          <a:uLnTx/>
                          <a:uFillTx/>
                          <a:latin typeface="Calibri Light" panose="020F0302020204030204"/>
                          <a:ea typeface="Calibri" panose="020F0502020204030204" pitchFamily="34" charset="0"/>
                          <a:cs typeface="Times New Roman" panose="02020603050405020304" pitchFamily="18" charset="0"/>
                        </a:rPr>
                        <a:t>lease also see narrative report for more detailed information relating to this KPI</a:t>
                      </a:r>
                      <a:endParaRPr lang="en-GB" sz="1200" dirty="0" smtClean="0"/>
                    </a:p>
                  </a:txBody>
                  <a:tcPr marL="35394" marR="35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46331093"/>
                  </a:ext>
                </a:extLst>
              </a:tr>
              <a:tr h="1280438">
                <a:tc vMerge="1">
                  <a:txBody>
                    <a:bodyPr/>
                    <a:lstStyle/>
                    <a:p>
                      <a:endParaRPr lang="en-GB"/>
                    </a:p>
                  </a:txBody>
                  <a:tcPr/>
                </a:tc>
                <a:tc>
                  <a:txBody>
                    <a:bodyPr/>
                    <a:lstStyle/>
                    <a:p>
                      <a:pPr marL="0" lvl="0" indent="0">
                        <a:lnSpc>
                          <a:spcPct val="107000"/>
                        </a:lnSpc>
                        <a:spcAft>
                          <a:spcPts val="0"/>
                        </a:spcAft>
                        <a:buFont typeface="Symbol" panose="05050102010706020507" pitchFamily="18" charset="2"/>
                        <a:buNone/>
                      </a:pPr>
                      <a:r>
                        <a:rPr lang="en-GB" sz="1200" dirty="0">
                          <a:effectLst/>
                          <a:latin typeface="+mj-lt"/>
                        </a:rPr>
                        <a:t>No re-traumatisation by their experience of receiving support from “Safe Spaces”, as defined by users of the service </a:t>
                      </a:r>
                    </a:p>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nSpc>
                          <a:spcPct val="107000"/>
                        </a:lnSpc>
                        <a:spcAft>
                          <a:spcPts val="0"/>
                        </a:spcAft>
                      </a:pPr>
                      <a:r>
                        <a:rPr lang="en-GB" sz="1400" b="1" dirty="0" smtClean="0">
                          <a:effectLst/>
                          <a:latin typeface="+mj-lt"/>
                        </a:rPr>
                        <a:t>KPI</a:t>
                      </a:r>
                      <a:r>
                        <a:rPr lang="en-GB" sz="1400" b="1" baseline="0" dirty="0" smtClean="0">
                          <a:effectLst/>
                          <a:latin typeface="+mj-lt"/>
                        </a:rPr>
                        <a:t> </a:t>
                      </a:r>
                      <a:r>
                        <a:rPr lang="en-GB" sz="1400" b="1" dirty="0" smtClean="0">
                          <a:effectLst/>
                          <a:latin typeface="+mj-lt"/>
                        </a:rPr>
                        <a:t>20</a:t>
                      </a:r>
                      <a:r>
                        <a:rPr lang="en-GB" sz="1400" b="1" dirty="0">
                          <a:effectLst/>
                          <a:latin typeface="+mj-lt"/>
                        </a:rPr>
                        <a:t>:</a:t>
                      </a:r>
                      <a:r>
                        <a:rPr lang="en-GB" sz="1200" dirty="0">
                          <a:effectLst/>
                          <a:latin typeface="+mj-lt"/>
                        </a:rPr>
                        <a:t> </a:t>
                      </a:r>
                      <a:endParaRPr lang="en-GB" sz="1200" dirty="0" smtClean="0">
                        <a:effectLst/>
                        <a:latin typeface="+mj-lt"/>
                      </a:endParaRPr>
                    </a:p>
                    <a:p>
                      <a:pPr>
                        <a:lnSpc>
                          <a:spcPct val="107000"/>
                        </a:lnSpc>
                        <a:spcAft>
                          <a:spcPts val="0"/>
                        </a:spcAft>
                      </a:pPr>
                      <a:r>
                        <a:rPr lang="en-GB" sz="1200" dirty="0" smtClean="0">
                          <a:effectLst/>
                          <a:latin typeface="+mj-lt"/>
                        </a:rPr>
                        <a:t>Min </a:t>
                      </a:r>
                      <a:r>
                        <a:rPr lang="en-GB" sz="1200" dirty="0">
                          <a:effectLst/>
                          <a:latin typeface="+mj-lt"/>
                        </a:rPr>
                        <a:t>70% Service User report the service provided by Safe Spaces did not result in traumatisation (user survey) </a:t>
                      </a:r>
                    </a:p>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5394" marR="35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1400" dirty="0" smtClean="0">
                          <a:latin typeface="+mj-lt"/>
                        </a:rPr>
                        <a:t>100%</a:t>
                      </a:r>
                      <a:endParaRPr lang="en-GB" sz="1400" dirty="0">
                        <a:latin typeface="+mj-lt"/>
                      </a:endParaRPr>
                    </a:p>
                  </a:txBody>
                  <a:tcPr marL="35394" marR="35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rgbClr val="000000"/>
                          </a:solidFill>
                          <a:effectLst/>
                          <a:uLnTx/>
                          <a:uFillTx/>
                          <a:latin typeface="Calibri Light" panose="020F0302020204030204"/>
                          <a:ea typeface="Calibri" panose="020F0502020204030204" pitchFamily="34" charset="0"/>
                          <a:cs typeface="Times New Roman" panose="02020603050405020304" pitchFamily="18" charset="0"/>
                        </a:rPr>
                        <a:t>These figures are based on</a:t>
                      </a:r>
                      <a:r>
                        <a:rPr kumimoji="0" lang="en-GB" sz="1200" b="0" i="0" u="none" strike="noStrike" kern="1200" cap="none" spc="0" normalizeH="0" baseline="0" noProof="0" dirty="0" smtClean="0">
                          <a:ln>
                            <a:noFill/>
                          </a:ln>
                          <a:solidFill>
                            <a:schemeClr val="tx1"/>
                          </a:solidFill>
                          <a:effectLst/>
                          <a:uLnTx/>
                          <a:uFillTx/>
                          <a:latin typeface="Calibri Light" panose="020F0302020204030204"/>
                          <a:ea typeface="Calibri" panose="020F0502020204030204" pitchFamily="34" charset="0"/>
                          <a:cs typeface="Times New Roman" panose="02020603050405020304" pitchFamily="18" charset="0"/>
                        </a:rPr>
                        <a:t> 1 </a:t>
                      </a:r>
                      <a:r>
                        <a:rPr kumimoji="0" lang="en-GB" sz="1200" b="0" i="0" u="none" strike="noStrike" kern="1200" cap="none" spc="0" normalizeH="0" baseline="0" noProof="0" dirty="0" smtClean="0">
                          <a:ln>
                            <a:noFill/>
                          </a:ln>
                          <a:solidFill>
                            <a:srgbClr val="000000"/>
                          </a:solidFill>
                          <a:effectLst/>
                          <a:uLnTx/>
                          <a:uFillTx/>
                          <a:latin typeface="Calibri Light" panose="020F0302020204030204"/>
                          <a:ea typeface="Calibri" panose="020F0502020204030204" pitchFamily="34" charset="0"/>
                          <a:cs typeface="Times New Roman" panose="02020603050405020304" pitchFamily="18" charset="0"/>
                        </a:rPr>
                        <a:t>returned survey.</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kern="1200" dirty="0" smtClean="0">
                          <a:solidFill>
                            <a:schemeClr val="dk1"/>
                          </a:solidFill>
                          <a:latin typeface="+mn-lt"/>
                          <a:ea typeface="+mn-ea"/>
                          <a:cs typeface="+mn-cs"/>
                        </a:rPr>
                        <a:t>The cumulative data</a:t>
                      </a:r>
                      <a:r>
                        <a:rPr lang="en-GB" sz="1200" kern="1200" baseline="0" dirty="0" smtClean="0">
                          <a:solidFill>
                            <a:schemeClr val="dk1"/>
                          </a:solidFill>
                          <a:latin typeface="+mn-lt"/>
                          <a:ea typeface="+mn-ea"/>
                          <a:cs typeface="+mn-cs"/>
                        </a:rPr>
                        <a:t> for this KPI can be found in new table on page 24</a:t>
                      </a:r>
                      <a:endParaRPr kumimoji="0" lang="en-GB" sz="1200" b="0" i="0" u="none" strike="noStrike" kern="1200" cap="none" spc="0" normalizeH="0" baseline="0" noProof="0" dirty="0" smtClean="0">
                        <a:ln>
                          <a:noFill/>
                        </a:ln>
                        <a:solidFill>
                          <a:srgbClr val="000000"/>
                        </a:solidFill>
                        <a:effectLst/>
                        <a:uLnTx/>
                        <a:uFillTx/>
                        <a:latin typeface="Calibri Light" panose="020F03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rgbClr val="000000"/>
                          </a:solidFill>
                          <a:effectLst/>
                          <a:uLnTx/>
                          <a:uFillTx/>
                          <a:latin typeface="Calibri Light" panose="020F0302020204030204"/>
                          <a:ea typeface="Calibri" panose="020F0502020204030204" pitchFamily="34" charset="0"/>
                          <a:cs typeface="Times New Roman" panose="02020603050405020304" pitchFamily="18" charset="0"/>
                        </a:rPr>
                        <a:t>P</a:t>
                      </a:r>
                      <a:r>
                        <a:rPr kumimoji="0" lang="en-GB" sz="1200" b="0" i="0" u="none" strike="noStrike" kern="1200" cap="none" spc="0" normalizeH="0" baseline="0" noProof="0" dirty="0" smtClean="0">
                          <a:ln>
                            <a:noFill/>
                          </a:ln>
                          <a:solidFill>
                            <a:prstClr val="black"/>
                          </a:solidFill>
                          <a:effectLst/>
                          <a:uLnTx/>
                          <a:uFillTx/>
                          <a:latin typeface="Calibri Light" panose="020F0302020204030204"/>
                          <a:ea typeface="Calibri" panose="020F0502020204030204" pitchFamily="34" charset="0"/>
                          <a:cs typeface="Times New Roman" panose="02020603050405020304" pitchFamily="18" charset="0"/>
                        </a:rPr>
                        <a:t>lease also see narrative report for more detailed information relating to this KPI</a:t>
                      </a:r>
                      <a:endParaRPr lang="en-GB" sz="1200" dirty="0" smtClean="0"/>
                    </a:p>
                  </a:txBody>
                  <a:tcPr marL="35394" marR="35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66665693"/>
                  </a:ext>
                </a:extLst>
              </a:tr>
              <a:tr h="1076169">
                <a:tc vMerge="1">
                  <a:txBody>
                    <a:bodyPr/>
                    <a:lstStyle/>
                    <a:p>
                      <a:endParaRPr lang="en-GB"/>
                    </a:p>
                  </a:txBody>
                  <a:tcPr/>
                </a:tc>
                <a:tc>
                  <a:txBody>
                    <a:bodyPr/>
                    <a:lstStyle/>
                    <a:p>
                      <a:pPr marL="0" lvl="0" indent="0">
                        <a:lnSpc>
                          <a:spcPct val="107000"/>
                        </a:lnSpc>
                        <a:spcAft>
                          <a:spcPts val="0"/>
                        </a:spcAft>
                        <a:buFont typeface="Symbol" panose="05050102010706020507" pitchFamily="18" charset="2"/>
                        <a:buNone/>
                      </a:pPr>
                      <a:r>
                        <a:rPr lang="en-GB" sz="1200" dirty="0">
                          <a:effectLst/>
                          <a:latin typeface="+mj-lt"/>
                        </a:rPr>
                        <a:t>An improvement in their economic wellbeing as a result of having access to information, support or resources to do so </a:t>
                      </a:r>
                    </a:p>
                    <a:p>
                      <a:pPr>
                        <a:lnSpc>
                          <a:spcPct val="107000"/>
                        </a:lnSpc>
                        <a:spcAft>
                          <a:spcPts val="0"/>
                        </a:spcAft>
                      </a:pPr>
                      <a:r>
                        <a:rPr lang="en-GB" sz="1200" dirty="0" smtClean="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nSpc>
                          <a:spcPct val="107000"/>
                        </a:lnSpc>
                        <a:spcAft>
                          <a:spcPts val="0"/>
                        </a:spcAft>
                      </a:pPr>
                      <a:r>
                        <a:rPr lang="en-GB" sz="1400" b="1" dirty="0" smtClean="0">
                          <a:effectLst/>
                          <a:latin typeface="+mj-lt"/>
                        </a:rPr>
                        <a:t>KPI 21:</a:t>
                      </a:r>
                      <a:r>
                        <a:rPr lang="en-GB" sz="1400" b="1" baseline="0" dirty="0">
                          <a:effectLst/>
                          <a:latin typeface="+mj-lt"/>
                        </a:rPr>
                        <a:t> </a:t>
                      </a:r>
                      <a:endParaRPr lang="en-GB" sz="1200" dirty="0" smtClean="0">
                        <a:effectLst/>
                        <a:latin typeface="+mj-l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kern="1200" dirty="0" smtClean="0">
                          <a:solidFill>
                            <a:schemeClr val="dk1"/>
                          </a:solidFill>
                          <a:effectLst/>
                          <a:latin typeface="+mj-lt"/>
                          <a:ea typeface="+mn-ea"/>
                          <a:cs typeface="+mn-cs"/>
                        </a:rPr>
                        <a:t>Min 30% Service User report feeling some improvement in their economic wellbeing having accessed Safe Spaces for information and signposting about economic support (user survey</a:t>
                      </a:r>
                      <a:r>
                        <a:rPr lang="en-GB" sz="1200" kern="1200" dirty="0" smtClean="0">
                          <a:solidFill>
                            <a:schemeClr val="dk1"/>
                          </a:solidFill>
                          <a:effectLst/>
                          <a:latin typeface="+mn-lt"/>
                          <a:ea typeface="+mn-ea"/>
                          <a:cs typeface="+mn-cs"/>
                        </a:rPr>
                        <a:t>)</a:t>
                      </a:r>
                      <a:endParaRPr lang="en-GB" sz="1200" dirty="0">
                        <a:effectLst/>
                        <a:latin typeface="+mj-lt"/>
                      </a:endParaRPr>
                    </a:p>
                  </a:txBody>
                  <a:tcPr marL="35394" marR="35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1400" baseline="0" dirty="0" smtClean="0">
                          <a:latin typeface="+mj-lt"/>
                        </a:rPr>
                        <a:t>n/a</a:t>
                      </a:r>
                      <a:endParaRPr lang="en-GB" sz="1400" dirty="0">
                        <a:latin typeface="+mj-lt"/>
                      </a:endParaRPr>
                    </a:p>
                  </a:txBody>
                  <a:tcPr marL="35394" marR="353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200" dirty="0" smtClean="0">
                          <a:latin typeface="+mj-lt"/>
                        </a:rPr>
                        <a:t>These figures are based on </a:t>
                      </a:r>
                      <a:r>
                        <a:rPr lang="en-GB" sz="1200" b="0" dirty="0" smtClean="0">
                          <a:solidFill>
                            <a:schemeClr val="tx1"/>
                          </a:solidFill>
                          <a:latin typeface="+mj-lt"/>
                        </a:rPr>
                        <a:t>1</a:t>
                      </a:r>
                      <a:r>
                        <a:rPr lang="en-GB" sz="1200" b="0" baseline="0" dirty="0" smtClean="0">
                          <a:solidFill>
                            <a:srgbClr val="FF0000"/>
                          </a:solidFill>
                          <a:latin typeface="+mj-lt"/>
                        </a:rPr>
                        <a:t> </a:t>
                      </a:r>
                      <a:r>
                        <a:rPr lang="en-GB" sz="1200" b="0" dirty="0" smtClean="0">
                          <a:latin typeface="+mj-lt"/>
                        </a:rPr>
                        <a:t>returned surveys -</a:t>
                      </a:r>
                      <a:r>
                        <a:rPr lang="en-GB" sz="1200" b="0" baseline="0" dirty="0" smtClean="0">
                          <a:latin typeface="+mj-lt"/>
                        </a:rPr>
                        <a:t> </a:t>
                      </a:r>
                      <a:r>
                        <a:rPr lang="en-GB" sz="1200" dirty="0" smtClean="0">
                          <a:latin typeface="+mj-lt"/>
                        </a:rPr>
                        <a:t>1 person</a:t>
                      </a:r>
                      <a:r>
                        <a:rPr lang="en-GB" sz="1200" baseline="0" dirty="0" smtClean="0">
                          <a:latin typeface="+mj-lt"/>
                        </a:rPr>
                        <a:t> answered this question.</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kern="1200" dirty="0" smtClean="0">
                          <a:solidFill>
                            <a:schemeClr val="dk1"/>
                          </a:solidFill>
                          <a:latin typeface="+mn-lt"/>
                          <a:ea typeface="+mn-ea"/>
                          <a:cs typeface="+mn-cs"/>
                        </a:rPr>
                        <a:t>The cumulative data</a:t>
                      </a:r>
                      <a:r>
                        <a:rPr lang="en-GB" sz="1200" kern="1200" baseline="0" dirty="0" smtClean="0">
                          <a:solidFill>
                            <a:schemeClr val="dk1"/>
                          </a:solidFill>
                          <a:latin typeface="+mn-lt"/>
                          <a:ea typeface="+mn-ea"/>
                          <a:cs typeface="+mn-cs"/>
                        </a:rPr>
                        <a:t> for this KPI can be found in new table on page 24</a:t>
                      </a:r>
                      <a:endParaRPr kumimoji="0" lang="en-GB" sz="1200" b="0" i="0" u="none" strike="noStrike" kern="1200" cap="none" spc="0" normalizeH="0" baseline="0" noProof="0" dirty="0" smtClean="0">
                        <a:ln>
                          <a:noFill/>
                        </a:ln>
                        <a:solidFill>
                          <a:srgbClr val="000000"/>
                        </a:solidFill>
                        <a:effectLst/>
                        <a:uLnTx/>
                        <a:uFillTx/>
                        <a:latin typeface="Calibri Light" panose="020F03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rgbClr val="000000"/>
                          </a:solidFill>
                          <a:effectLst/>
                          <a:uLnTx/>
                          <a:uFillTx/>
                          <a:latin typeface="Calibri Light" panose="020F0302020204030204"/>
                          <a:ea typeface="Calibri" panose="020F0502020204030204" pitchFamily="34" charset="0"/>
                          <a:cs typeface="Times New Roman" panose="02020603050405020304" pitchFamily="18" charset="0"/>
                        </a:rPr>
                        <a:t>P</a:t>
                      </a:r>
                      <a:r>
                        <a:rPr kumimoji="0" lang="en-GB" sz="1200" b="0" i="0" u="none" strike="noStrike" kern="1200" cap="none" spc="0" normalizeH="0" baseline="0" noProof="0" dirty="0" smtClean="0">
                          <a:ln>
                            <a:noFill/>
                          </a:ln>
                          <a:solidFill>
                            <a:prstClr val="black"/>
                          </a:solidFill>
                          <a:effectLst/>
                          <a:uLnTx/>
                          <a:uFillTx/>
                          <a:latin typeface="Calibri Light" panose="020F0302020204030204"/>
                          <a:ea typeface="Calibri" panose="020F0502020204030204" pitchFamily="34" charset="0"/>
                          <a:cs typeface="Times New Roman" panose="02020603050405020304" pitchFamily="18" charset="0"/>
                        </a:rPr>
                        <a:t>lease also see narrative report for more detailed information relating to this KPI</a:t>
                      </a:r>
                      <a:endParaRPr lang="en-GB" sz="1200" dirty="0" smtClean="0"/>
                    </a:p>
                    <a:p>
                      <a:endParaRPr lang="en-GB" sz="1200" baseline="0" dirty="0" smtClean="0">
                        <a:latin typeface="+mj-lt"/>
                      </a:endParaRPr>
                    </a:p>
                  </a:txBody>
                  <a:tcPr marL="35394" marR="353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24257378"/>
                  </a:ext>
                </a:extLst>
              </a:tr>
            </a:tbl>
          </a:graphicData>
        </a:graphic>
      </p:graphicFrame>
      <p:sp>
        <p:nvSpPr>
          <p:cNvPr id="5" name="Title 1"/>
          <p:cNvSpPr>
            <a:spLocks noGrp="1"/>
          </p:cNvSpPr>
          <p:nvPr>
            <p:ph type="title"/>
          </p:nvPr>
        </p:nvSpPr>
        <p:spPr>
          <a:xfrm>
            <a:off x="116088" y="108026"/>
            <a:ext cx="3452735" cy="428687"/>
          </a:xfrm>
        </p:spPr>
        <p:txBody>
          <a:bodyPr>
            <a:normAutofit fontScale="90000"/>
          </a:bodyPr>
          <a:lstStyle/>
          <a:p>
            <a:r>
              <a:rPr lang="en-GB" sz="2800" dirty="0" smtClean="0"/>
              <a:t> </a:t>
            </a:r>
            <a:r>
              <a:rPr lang="en-GB" sz="2400" dirty="0" smtClean="0"/>
              <a:t>User Survey Feedback</a:t>
            </a:r>
            <a:endParaRPr lang="en-GB" sz="2400" dirty="0"/>
          </a:p>
        </p:txBody>
      </p:sp>
      <p:sp>
        <p:nvSpPr>
          <p:cNvPr id="7" name="Slide Number Placeholder 6"/>
          <p:cNvSpPr>
            <a:spLocks noGrp="1"/>
          </p:cNvSpPr>
          <p:nvPr>
            <p:ph type="sldNum" sz="quarter" idx="12"/>
          </p:nvPr>
        </p:nvSpPr>
        <p:spPr/>
        <p:txBody>
          <a:bodyPr/>
          <a:lstStyle/>
          <a:p>
            <a:fld id="{6FD1E829-82B9-4B90-871B-8A41F9C88C9A}" type="slidenum">
              <a:rPr lang="en-GB" smtClean="0"/>
              <a:t>11</a:t>
            </a:fld>
            <a:endParaRPr lang="en-GB" dirty="0"/>
          </a:p>
        </p:txBody>
      </p:sp>
    </p:spTree>
    <p:extLst>
      <p:ext uri="{BB962C8B-B14F-4D97-AF65-F5344CB8AC3E}">
        <p14:creationId xmlns:p14="http://schemas.microsoft.com/office/powerpoint/2010/main" val="3078693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33319836"/>
              </p:ext>
            </p:extLst>
          </p:nvPr>
        </p:nvGraphicFramePr>
        <p:xfrm>
          <a:off x="620445" y="1282813"/>
          <a:ext cx="10989663" cy="4815016"/>
        </p:xfrm>
        <a:graphic>
          <a:graphicData uri="http://schemas.openxmlformats.org/drawingml/2006/table">
            <a:tbl>
              <a:tblPr>
                <a:tableStyleId>{5C22544A-7EE6-4342-B048-85BDC9FD1C3A}</a:tableStyleId>
              </a:tblPr>
              <a:tblGrid>
                <a:gridCol w="1373914">
                  <a:extLst>
                    <a:ext uri="{9D8B030D-6E8A-4147-A177-3AD203B41FA5}">
                      <a16:colId xmlns:a16="http://schemas.microsoft.com/office/drawing/2014/main" val="2836271679"/>
                    </a:ext>
                  </a:extLst>
                </a:gridCol>
                <a:gridCol w="1892591">
                  <a:extLst>
                    <a:ext uri="{9D8B030D-6E8A-4147-A177-3AD203B41FA5}">
                      <a16:colId xmlns:a16="http://schemas.microsoft.com/office/drawing/2014/main" val="1947623541"/>
                    </a:ext>
                  </a:extLst>
                </a:gridCol>
                <a:gridCol w="2617217">
                  <a:extLst>
                    <a:ext uri="{9D8B030D-6E8A-4147-A177-3AD203B41FA5}">
                      <a16:colId xmlns:a16="http://schemas.microsoft.com/office/drawing/2014/main" val="2794729182"/>
                    </a:ext>
                  </a:extLst>
                </a:gridCol>
                <a:gridCol w="1577651">
                  <a:extLst>
                    <a:ext uri="{9D8B030D-6E8A-4147-A177-3AD203B41FA5}">
                      <a16:colId xmlns:a16="http://schemas.microsoft.com/office/drawing/2014/main" val="936735720"/>
                    </a:ext>
                  </a:extLst>
                </a:gridCol>
                <a:gridCol w="1560946">
                  <a:extLst>
                    <a:ext uri="{9D8B030D-6E8A-4147-A177-3AD203B41FA5}">
                      <a16:colId xmlns:a16="http://schemas.microsoft.com/office/drawing/2014/main" val="1488699154"/>
                    </a:ext>
                  </a:extLst>
                </a:gridCol>
                <a:gridCol w="1967344">
                  <a:extLst>
                    <a:ext uri="{9D8B030D-6E8A-4147-A177-3AD203B41FA5}">
                      <a16:colId xmlns:a16="http://schemas.microsoft.com/office/drawing/2014/main" val="1372392390"/>
                    </a:ext>
                  </a:extLst>
                </a:gridCol>
              </a:tblGrid>
              <a:tr h="398205">
                <a:tc>
                  <a:txBody>
                    <a:bodyPr/>
                    <a:lstStyle/>
                    <a:p>
                      <a:pPr algn="ctr">
                        <a:lnSpc>
                          <a:spcPct val="107000"/>
                        </a:lnSpc>
                        <a:spcAft>
                          <a:spcPts val="0"/>
                        </a:spcAft>
                      </a:pPr>
                      <a:r>
                        <a:rPr lang="en-GB" sz="1600" b="1" dirty="0">
                          <a:effectLst/>
                          <a:latin typeface="+mj-lt"/>
                        </a:rPr>
                        <a:t>Outcomes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Outcome </a:t>
                      </a:r>
                      <a:r>
                        <a:rPr lang="en-GB" sz="1600" b="1" dirty="0" smtClean="0">
                          <a:effectLst/>
                          <a:latin typeface="+mj-lt"/>
                        </a:rPr>
                        <a:t>Descriptor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Key Performance Indicators (KPIs)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Actuals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Cumulative</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Comments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76523703"/>
                  </a:ext>
                </a:extLst>
              </a:tr>
              <a:tr h="1243585">
                <a:tc rowSpan="2">
                  <a:txBody>
                    <a:bodyPr/>
                    <a:lstStyle/>
                    <a:p>
                      <a:pPr>
                        <a:lnSpc>
                          <a:spcPct val="107000"/>
                        </a:lnSpc>
                        <a:spcAft>
                          <a:spcPts val="0"/>
                        </a:spcAft>
                      </a:pPr>
                      <a:r>
                        <a:rPr lang="en-GB" sz="1100" dirty="0">
                          <a:effectLst/>
                          <a:latin typeface="+mj-lt"/>
                        </a:rPr>
                        <a:t>Victim/survivors have improved wellbeing </a:t>
                      </a:r>
                    </a:p>
                    <a:p>
                      <a:pPr>
                        <a:lnSpc>
                          <a:spcPct val="107000"/>
                        </a:lnSpc>
                        <a:spcAft>
                          <a:spcPts val="0"/>
                        </a:spcAft>
                      </a:pPr>
                      <a:r>
                        <a:rPr lang="en-GB" sz="1100" dirty="0">
                          <a:effectLst/>
                          <a:latin typeface="+mj-lt"/>
                        </a:rPr>
                        <a:t> </a:t>
                      </a:r>
                      <a:endParaRPr lang="en-GB" sz="1100" dirty="0">
                        <a:solidFill>
                          <a:srgbClr val="000000"/>
                        </a:solidFill>
                        <a:effectLst/>
                        <a:latin typeface="+mj-lt"/>
                        <a:ea typeface="Calibri" panose="020F0502020204030204" pitchFamily="34" charset="0"/>
                        <a:cs typeface="Times New Roman" panose="02020603050405020304" pitchFamily="18" charset="0"/>
                      </a:endParaRPr>
                    </a:p>
                  </a:txBody>
                  <a:tcPr marL="30806" marR="308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nSpc>
                          <a:spcPct val="107000"/>
                        </a:lnSpc>
                        <a:spcAft>
                          <a:spcPts val="0"/>
                        </a:spcAft>
                      </a:pPr>
                      <a:r>
                        <a:rPr lang="en-GB" sz="1100" dirty="0">
                          <a:effectLst/>
                          <a:latin typeface="+mj-lt"/>
                        </a:rPr>
                        <a:t>Victim/survivors experience: </a:t>
                      </a:r>
                    </a:p>
                    <a:p>
                      <a:pPr algn="r">
                        <a:lnSpc>
                          <a:spcPct val="107000"/>
                        </a:lnSpc>
                        <a:spcAft>
                          <a:spcPts val="0"/>
                        </a:spcAft>
                      </a:pPr>
                      <a:r>
                        <a:rPr lang="en-GB" sz="1100" dirty="0">
                          <a:effectLst/>
                          <a:latin typeface="+mj-lt"/>
                        </a:rPr>
                        <a:t> </a:t>
                      </a:r>
                      <a:endParaRPr lang="en-GB" sz="1100" dirty="0">
                        <a:solidFill>
                          <a:srgbClr val="000000"/>
                        </a:solidFill>
                        <a:effectLst/>
                        <a:latin typeface="+mj-lt"/>
                        <a:ea typeface="Calibri" panose="020F0502020204030204" pitchFamily="34" charset="0"/>
                        <a:cs typeface="Times New Roman" panose="02020603050405020304" pitchFamily="18" charset="0"/>
                      </a:endParaRPr>
                    </a:p>
                    <a:p>
                      <a:pPr marL="0" lvl="0" indent="0">
                        <a:lnSpc>
                          <a:spcPct val="107000"/>
                        </a:lnSpc>
                        <a:spcAft>
                          <a:spcPts val="0"/>
                        </a:spcAft>
                        <a:buFont typeface="Symbol" panose="05050102010706020507" pitchFamily="18" charset="2"/>
                        <a:buNone/>
                      </a:pPr>
                      <a:r>
                        <a:rPr lang="en-GB" sz="1100" dirty="0">
                          <a:effectLst/>
                          <a:latin typeface="+mj-lt"/>
                        </a:rPr>
                        <a:t>Multiagency working by Safe Spaces </a:t>
                      </a:r>
                    </a:p>
                    <a:p>
                      <a:pPr>
                        <a:lnSpc>
                          <a:spcPct val="107000"/>
                        </a:lnSpc>
                        <a:spcAft>
                          <a:spcPts val="0"/>
                        </a:spcAft>
                      </a:pPr>
                      <a:r>
                        <a:rPr lang="en-GB" sz="1100" dirty="0">
                          <a:effectLst/>
                          <a:latin typeface="+mj-lt"/>
                        </a:rPr>
                        <a:t> </a:t>
                      </a:r>
                      <a:endParaRPr lang="en-GB" sz="1100" dirty="0">
                        <a:solidFill>
                          <a:srgbClr val="000000"/>
                        </a:solidFill>
                        <a:effectLst/>
                        <a:latin typeface="+mj-lt"/>
                        <a:ea typeface="Calibri" panose="020F0502020204030204" pitchFamily="34" charset="0"/>
                        <a:cs typeface="Times New Roman" panose="02020603050405020304" pitchFamily="18" charset="0"/>
                      </a:endParaRPr>
                    </a:p>
                  </a:txBody>
                  <a:tcPr marL="30806" marR="308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1" kern="1200" dirty="0" smtClean="0">
                          <a:solidFill>
                            <a:schemeClr val="dk1"/>
                          </a:solidFill>
                          <a:effectLst/>
                          <a:latin typeface="+mj-lt"/>
                          <a:ea typeface="+mn-ea"/>
                          <a:cs typeface="+mn-cs"/>
                        </a:rPr>
                        <a:t>KPI</a:t>
                      </a:r>
                      <a:r>
                        <a:rPr lang="en-GB" sz="1400" b="1" kern="1200" baseline="0" dirty="0" smtClean="0">
                          <a:solidFill>
                            <a:schemeClr val="dk1"/>
                          </a:solidFill>
                          <a:effectLst/>
                          <a:latin typeface="+mj-lt"/>
                          <a:ea typeface="+mn-ea"/>
                          <a:cs typeface="+mn-cs"/>
                        </a:rPr>
                        <a:t> </a:t>
                      </a:r>
                      <a:r>
                        <a:rPr lang="en-GB" sz="1400" b="1" kern="1200" dirty="0" smtClean="0">
                          <a:solidFill>
                            <a:schemeClr val="dk1"/>
                          </a:solidFill>
                          <a:effectLst/>
                          <a:latin typeface="+mj-lt"/>
                          <a:ea typeface="+mn-ea"/>
                          <a:cs typeface="+mn-cs"/>
                        </a:rPr>
                        <a:t>22</a:t>
                      </a:r>
                      <a:r>
                        <a:rPr lang="en-GB" sz="1100" kern="1200" dirty="0" smtClean="0">
                          <a:solidFill>
                            <a:schemeClr val="dk1"/>
                          </a:solidFill>
                          <a:effectLst/>
                          <a:latin typeface="+mj-lt"/>
                          <a:ea typeface="+mn-ea"/>
                          <a:cs typeface="+mn-cs"/>
                        </a:rPr>
                        <a:t>: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kern="1200" dirty="0" smtClean="0">
                          <a:solidFill>
                            <a:schemeClr val="dk1"/>
                          </a:solidFill>
                          <a:effectLst/>
                          <a:latin typeface="+mj-lt"/>
                          <a:ea typeface="+mn-ea"/>
                          <a:cs typeface="+mn-cs"/>
                        </a:rPr>
                        <a:t>Where referrals are made to other agencies, the number of those referrals and, of that number, the number of those in which the person reported back that they felt helped </a:t>
                      </a:r>
                    </a:p>
                    <a:p>
                      <a:pPr>
                        <a:lnSpc>
                          <a:spcPct val="107000"/>
                        </a:lnSpc>
                        <a:spcAft>
                          <a:spcPts val="0"/>
                        </a:spcAft>
                      </a:pPr>
                      <a:endParaRPr lang="en-GB" sz="1100" dirty="0">
                        <a:effectLst/>
                        <a:latin typeface="+mj-lt"/>
                        <a:ea typeface="Calibri" panose="020F0502020204030204" pitchFamily="34" charset="0"/>
                        <a:cs typeface="Times New Roman" panose="02020603050405020304" pitchFamily="18" charset="0"/>
                      </a:endParaRPr>
                    </a:p>
                  </a:txBody>
                  <a:tcPr marL="30806" marR="308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100" dirty="0">
                          <a:effectLst/>
                          <a:latin typeface="+mj-lt"/>
                        </a:rPr>
                        <a:t> </a:t>
                      </a:r>
                    </a:p>
                    <a:p>
                      <a:pPr>
                        <a:lnSpc>
                          <a:spcPct val="107000"/>
                        </a:lnSpc>
                        <a:spcAft>
                          <a:spcPts val="0"/>
                        </a:spcAft>
                      </a:pPr>
                      <a:endParaRPr lang="en-GB" sz="1100" baseline="0" dirty="0">
                        <a:effectLst/>
                        <a:latin typeface="+mj-lt"/>
                      </a:endParaRPr>
                    </a:p>
                    <a:p>
                      <a:pPr>
                        <a:lnSpc>
                          <a:spcPct val="107000"/>
                        </a:lnSpc>
                        <a:spcAft>
                          <a:spcPts val="0"/>
                        </a:spcAft>
                      </a:pPr>
                      <a:r>
                        <a:rPr lang="en-GB" sz="1100" baseline="0" dirty="0" smtClean="0">
                          <a:effectLst/>
                          <a:latin typeface="+mj-lt"/>
                        </a:rPr>
                        <a:t>                   </a:t>
                      </a:r>
                      <a:endParaRPr lang="en-GB" sz="1100" baseline="0" dirty="0">
                        <a:effectLst/>
                        <a:latin typeface="+mj-lt"/>
                      </a:endParaRPr>
                    </a:p>
                    <a:p>
                      <a:pPr>
                        <a:lnSpc>
                          <a:spcPct val="107000"/>
                        </a:lnSpc>
                        <a:spcAft>
                          <a:spcPts val="0"/>
                        </a:spcAft>
                      </a:pPr>
                      <a:r>
                        <a:rPr lang="en-GB" sz="1100" baseline="0" dirty="0">
                          <a:effectLst/>
                          <a:latin typeface="+mj-lt"/>
                        </a:rPr>
                        <a:t> </a:t>
                      </a:r>
                      <a:r>
                        <a:rPr lang="en-GB" sz="1100" baseline="0" dirty="0" smtClean="0">
                          <a:effectLst/>
                          <a:latin typeface="+mj-lt"/>
                        </a:rPr>
                        <a:t>                     5</a:t>
                      </a:r>
                    </a:p>
                  </a:txBody>
                  <a:tcPr marL="30806" marR="308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100" baseline="0" dirty="0" smtClean="0">
                          <a:effectLst/>
                          <a:latin typeface="+mj-lt"/>
                        </a:rPr>
                        <a:t>   </a:t>
                      </a:r>
                    </a:p>
                    <a:p>
                      <a:pPr>
                        <a:lnSpc>
                          <a:spcPct val="107000"/>
                        </a:lnSpc>
                        <a:spcAft>
                          <a:spcPts val="0"/>
                        </a:spcAft>
                      </a:pPr>
                      <a:endParaRPr lang="en-GB" sz="1100" baseline="0" dirty="0" smtClean="0">
                        <a:effectLst/>
                        <a:latin typeface="+mj-lt"/>
                      </a:endParaRPr>
                    </a:p>
                    <a:p>
                      <a:pPr>
                        <a:lnSpc>
                          <a:spcPct val="107000"/>
                        </a:lnSpc>
                        <a:spcAft>
                          <a:spcPts val="0"/>
                        </a:spcAft>
                      </a:pPr>
                      <a:endParaRPr lang="en-GB" sz="1100" baseline="0" dirty="0" smtClean="0">
                        <a:effectLst/>
                        <a:latin typeface="+mj-lt"/>
                      </a:endParaRPr>
                    </a:p>
                    <a:p>
                      <a:pPr>
                        <a:lnSpc>
                          <a:spcPct val="107000"/>
                        </a:lnSpc>
                        <a:spcAft>
                          <a:spcPts val="0"/>
                        </a:spcAft>
                      </a:pPr>
                      <a:r>
                        <a:rPr lang="en-GB" sz="1100" baseline="0" dirty="0" smtClean="0">
                          <a:effectLst/>
                          <a:latin typeface="+mj-lt"/>
                        </a:rPr>
                        <a:t>                    22</a:t>
                      </a:r>
                    </a:p>
                  </a:txBody>
                  <a:tcPr marL="30806" marR="308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100" dirty="0" smtClean="0">
                          <a:solidFill>
                            <a:srgbClr val="000000"/>
                          </a:solidFill>
                          <a:effectLst/>
                          <a:latin typeface="+mj-lt"/>
                          <a:ea typeface="Calibri" panose="020F0502020204030204" pitchFamily="34" charset="0"/>
                          <a:cs typeface="Times New Roman" panose="02020603050405020304" pitchFamily="18" charset="0"/>
                        </a:rPr>
                        <a:t>Cumulative from start of service for</a:t>
                      </a:r>
                      <a:r>
                        <a:rPr lang="en-GB" sz="1100" baseline="0" dirty="0" smtClean="0">
                          <a:solidFill>
                            <a:srgbClr val="000000"/>
                          </a:solidFill>
                          <a:effectLst/>
                          <a:latin typeface="+mj-lt"/>
                          <a:ea typeface="Calibri" panose="020F0502020204030204" pitchFamily="34" charset="0"/>
                          <a:cs typeface="Times New Roman" panose="02020603050405020304" pitchFamily="18" charset="0"/>
                        </a:rPr>
                        <a:t> this KPI </a:t>
                      </a:r>
                    </a:p>
                    <a:p>
                      <a:pPr>
                        <a:lnSpc>
                          <a:spcPct val="107000"/>
                        </a:lnSpc>
                        <a:spcAft>
                          <a:spcPts val="0"/>
                        </a:spcAft>
                      </a:pPr>
                      <a:endParaRPr lang="en-GB" sz="1100" baseline="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baseline="0" dirty="0" smtClean="0">
                          <a:solidFill>
                            <a:srgbClr val="000000"/>
                          </a:solidFill>
                          <a:effectLst/>
                          <a:latin typeface="+mj-lt"/>
                          <a:ea typeface="Calibri" panose="020F0502020204030204" pitchFamily="34" charset="0"/>
                          <a:cs typeface="Times New Roman" panose="02020603050405020304" pitchFamily="18" charset="0"/>
                        </a:rPr>
                        <a:t> </a:t>
                      </a:r>
                      <a:r>
                        <a:rPr lang="en-GB" sz="1100" b="1" baseline="0" dirty="0" smtClean="0">
                          <a:solidFill>
                            <a:srgbClr val="000000"/>
                          </a:solidFill>
                          <a:effectLst/>
                          <a:latin typeface="+mj-lt"/>
                          <a:ea typeface="Calibri" panose="020F0502020204030204" pitchFamily="34" charset="0"/>
                          <a:cs typeface="Times New Roman" panose="02020603050405020304" pitchFamily="18" charset="0"/>
                        </a:rPr>
                        <a:t>Agencies</a:t>
                      </a:r>
                      <a:r>
                        <a:rPr lang="en-GB" sz="1100" baseline="0" dirty="0" smtClean="0">
                          <a:solidFill>
                            <a:srgbClr val="000000"/>
                          </a:solidFill>
                          <a:effectLst/>
                          <a:latin typeface="+mj-lt"/>
                          <a:ea typeface="Calibri" panose="020F0502020204030204" pitchFamily="34" charset="0"/>
                          <a:cs typeface="Times New Roman" panose="02020603050405020304" pitchFamily="18" charset="0"/>
                        </a:rPr>
                        <a:t>: </a:t>
                      </a:r>
                    </a:p>
                    <a:p>
                      <a:pPr>
                        <a:lnSpc>
                          <a:spcPct val="107000"/>
                        </a:lnSpc>
                        <a:spcAft>
                          <a:spcPts val="0"/>
                        </a:spcAft>
                      </a:pPr>
                      <a:r>
                        <a:rPr lang="en-GB" sz="1100" baseline="0" dirty="0" smtClean="0">
                          <a:solidFill>
                            <a:srgbClr val="000000"/>
                          </a:solidFill>
                          <a:effectLst/>
                          <a:latin typeface="+mj-lt"/>
                          <a:ea typeface="Calibri" panose="020F0502020204030204" pitchFamily="34" charset="0"/>
                          <a:cs typeface="Times New Roman" panose="02020603050405020304" pitchFamily="18" charset="0"/>
                        </a:rPr>
                        <a:t> Independent Charity Commission</a:t>
                      </a:r>
                    </a:p>
                    <a:p>
                      <a:pPr>
                        <a:lnSpc>
                          <a:spcPct val="107000"/>
                        </a:lnSpc>
                        <a:spcAft>
                          <a:spcPts val="0"/>
                        </a:spcAft>
                      </a:pPr>
                      <a:r>
                        <a:rPr lang="en-GB" sz="1100" baseline="0" dirty="0" smtClean="0">
                          <a:solidFill>
                            <a:srgbClr val="000000"/>
                          </a:solidFill>
                          <a:effectLst/>
                          <a:latin typeface="+mj-lt"/>
                          <a:ea typeface="Calibri" panose="020F0502020204030204" pitchFamily="34" charset="0"/>
                          <a:cs typeface="Times New Roman" panose="02020603050405020304" pitchFamily="18" charset="0"/>
                        </a:rPr>
                        <a:t> Interim Support Scheme</a:t>
                      </a:r>
                    </a:p>
                    <a:p>
                      <a:pPr>
                        <a:lnSpc>
                          <a:spcPct val="107000"/>
                        </a:lnSpc>
                        <a:spcAft>
                          <a:spcPts val="0"/>
                        </a:spcAft>
                      </a:pPr>
                      <a:r>
                        <a:rPr lang="en-GB" sz="1100" baseline="0" dirty="0" smtClean="0">
                          <a:solidFill>
                            <a:srgbClr val="000000"/>
                          </a:solidFill>
                          <a:effectLst/>
                          <a:latin typeface="+mj-lt"/>
                          <a:ea typeface="Calibri" panose="020F0502020204030204" pitchFamily="34" charset="0"/>
                          <a:cs typeface="Times New Roman" panose="02020603050405020304" pitchFamily="18" charset="0"/>
                        </a:rPr>
                        <a:t> Grief to Grace</a:t>
                      </a:r>
                    </a:p>
                    <a:p>
                      <a:pPr>
                        <a:lnSpc>
                          <a:spcPct val="107000"/>
                        </a:lnSpc>
                        <a:spcAft>
                          <a:spcPts val="0"/>
                        </a:spcAft>
                      </a:pPr>
                      <a:r>
                        <a:rPr lang="en-GB" sz="1100" baseline="0" dirty="0" smtClean="0">
                          <a:solidFill>
                            <a:srgbClr val="000000"/>
                          </a:solidFill>
                          <a:effectLst/>
                          <a:latin typeface="+mj-lt"/>
                          <a:ea typeface="Calibri" panose="020F0502020204030204" pitchFamily="34" charset="0"/>
                          <a:cs typeface="Times New Roman" panose="02020603050405020304" pitchFamily="18" charset="0"/>
                        </a:rPr>
                        <a:t> A Local Therapist</a:t>
                      </a:r>
                    </a:p>
                    <a:p>
                      <a:pPr>
                        <a:lnSpc>
                          <a:spcPct val="107000"/>
                        </a:lnSpc>
                        <a:spcAft>
                          <a:spcPts val="0"/>
                        </a:spcAft>
                      </a:pPr>
                      <a:r>
                        <a:rPr lang="en-GB" sz="1100" baseline="0" dirty="0" smtClean="0">
                          <a:solidFill>
                            <a:srgbClr val="000000"/>
                          </a:solidFill>
                          <a:effectLst/>
                          <a:latin typeface="+mj-lt"/>
                          <a:ea typeface="Calibri" panose="020F0502020204030204" pitchFamily="34" charset="0"/>
                          <a:cs typeface="Times New Roman" panose="02020603050405020304" pitchFamily="18" charset="0"/>
                        </a:rPr>
                        <a:t> Alcohol Support Group</a:t>
                      </a:r>
                    </a:p>
                    <a:p>
                      <a:pPr>
                        <a:lnSpc>
                          <a:spcPct val="107000"/>
                        </a:lnSpc>
                        <a:spcAft>
                          <a:spcPts val="0"/>
                        </a:spcAft>
                      </a:pPr>
                      <a:endParaRPr lang="en-GB" sz="1100" baseline="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baseline="0" dirty="0" smtClean="0">
                          <a:solidFill>
                            <a:srgbClr val="000000"/>
                          </a:solidFill>
                          <a:effectLst/>
                          <a:latin typeface="+mj-lt"/>
                          <a:ea typeface="Calibri" panose="020F0502020204030204" pitchFamily="34" charset="0"/>
                          <a:cs typeface="Times New Roman" panose="02020603050405020304" pitchFamily="18" charset="0"/>
                        </a:rPr>
                        <a:t>One user did feedback that the ICC referral was not helpful.</a:t>
                      </a:r>
                    </a:p>
                    <a:p>
                      <a:pPr>
                        <a:lnSpc>
                          <a:spcPct val="107000"/>
                        </a:lnSpc>
                        <a:spcAft>
                          <a:spcPts val="0"/>
                        </a:spcAft>
                      </a:pPr>
                      <a:endParaRPr lang="en-GB" sz="1100" baseline="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100" baseline="0" dirty="0" smtClean="0">
                          <a:solidFill>
                            <a:srgbClr val="000000"/>
                          </a:solidFill>
                          <a:effectLst/>
                          <a:latin typeface="+mj-lt"/>
                          <a:ea typeface="Calibri" panose="020F0502020204030204" pitchFamily="34" charset="0"/>
                          <a:cs typeface="Times New Roman" panose="02020603050405020304" pitchFamily="18" charset="0"/>
                        </a:rPr>
                        <a:t>Other referrals still active within cases and have not yet feedback whether they felt helped.</a:t>
                      </a:r>
                    </a:p>
                    <a:p>
                      <a:pPr>
                        <a:lnSpc>
                          <a:spcPct val="107000"/>
                        </a:lnSpc>
                        <a:spcAft>
                          <a:spcPts val="0"/>
                        </a:spcAft>
                      </a:pPr>
                      <a:endParaRPr lang="en-GB" sz="1100" dirty="0">
                        <a:solidFill>
                          <a:srgbClr val="000000"/>
                        </a:solidFill>
                        <a:effectLst/>
                        <a:latin typeface="+mj-lt"/>
                        <a:ea typeface="Calibri" panose="020F0502020204030204" pitchFamily="34" charset="0"/>
                        <a:cs typeface="Times New Roman" panose="02020603050405020304" pitchFamily="18" charset="0"/>
                      </a:endParaRPr>
                    </a:p>
                  </a:txBody>
                  <a:tcPr marL="30806" marR="308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42233558"/>
                  </a:ext>
                </a:extLst>
              </a:tr>
              <a:tr h="1243585">
                <a:tc vMerge="1">
                  <a:txBody>
                    <a:bodyPr/>
                    <a:lstStyle/>
                    <a:p>
                      <a:pPr>
                        <a:lnSpc>
                          <a:spcPct val="107000"/>
                        </a:lnSpc>
                        <a:spcAft>
                          <a:spcPts val="0"/>
                        </a:spcAft>
                      </a:pPr>
                      <a:endParaRPr lang="en-GB" sz="1100" dirty="0">
                        <a:solidFill>
                          <a:srgbClr val="000000"/>
                        </a:solidFill>
                        <a:effectLst/>
                        <a:latin typeface="+mj-lt"/>
                        <a:ea typeface="Calibri" panose="020F0502020204030204" pitchFamily="34" charset="0"/>
                        <a:cs typeface="Times New Roman" panose="02020603050405020304" pitchFamily="18" charset="0"/>
                      </a:endParaRPr>
                    </a:p>
                  </a:txBody>
                  <a:tcPr marL="30806" marR="3080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t"/>
                      <a:endParaRPr lang="en-US" sz="1100" b="0" i="0" u="none" strike="noStrike" dirty="0">
                        <a:solidFill>
                          <a:srgbClr val="000000"/>
                        </a:solidFill>
                        <a:effectLst/>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1" u="none" strike="noStrike" baseline="0" dirty="0" smtClean="0">
                          <a:effectLst/>
                          <a:latin typeface="+mj-lt"/>
                        </a:rPr>
                        <a:t> </a:t>
                      </a:r>
                      <a:r>
                        <a:rPr lang="en-US" sz="1400" b="1" u="none" strike="noStrike" dirty="0" smtClean="0">
                          <a:effectLst/>
                          <a:latin typeface="+mj-lt"/>
                        </a:rPr>
                        <a:t>KPI</a:t>
                      </a:r>
                      <a:r>
                        <a:rPr lang="en-US" sz="1400" b="1" u="none" strike="noStrike" baseline="0" dirty="0" smtClean="0">
                          <a:effectLst/>
                          <a:latin typeface="+mj-lt"/>
                        </a:rPr>
                        <a:t> </a:t>
                      </a:r>
                      <a:r>
                        <a:rPr lang="en-US" sz="1400" b="1" u="none" strike="noStrike" dirty="0" smtClean="0">
                          <a:effectLst/>
                          <a:latin typeface="+mj-lt"/>
                        </a:rPr>
                        <a:t>23</a:t>
                      </a:r>
                      <a:r>
                        <a:rPr lang="en-US" sz="1400" b="1" u="none" strike="noStrike" dirty="0">
                          <a:effectLst/>
                          <a:latin typeface="+mj-lt"/>
                        </a:rPr>
                        <a:t>: </a:t>
                      </a:r>
                      <a:endParaRPr lang="en-US" sz="1400" b="1" u="none" strike="noStrike" dirty="0" smtClean="0">
                        <a:effectLst/>
                        <a:latin typeface="+mj-lt"/>
                      </a:endParaRPr>
                    </a:p>
                    <a:p>
                      <a:pPr algn="l" fontAlgn="ctr"/>
                      <a:r>
                        <a:rPr lang="en-US" sz="1100" u="none" strike="noStrike" dirty="0" smtClean="0">
                          <a:effectLst/>
                          <a:latin typeface="+mj-lt"/>
                        </a:rPr>
                        <a:t> No </a:t>
                      </a:r>
                      <a:r>
                        <a:rPr lang="en-US" sz="1100" u="none" strike="noStrike" dirty="0">
                          <a:effectLst/>
                          <a:latin typeface="+mj-lt"/>
                        </a:rPr>
                        <a:t>of Service Users supported by </a:t>
                      </a:r>
                      <a:r>
                        <a:rPr lang="en-US" sz="1100" u="none" strike="noStrike" dirty="0" smtClean="0">
                          <a:effectLst/>
                          <a:latin typeface="+mj-lt"/>
                        </a:rPr>
                        <a:t>virtual</a:t>
                      </a:r>
                    </a:p>
                    <a:p>
                      <a:pPr algn="l" fontAlgn="ctr"/>
                      <a:r>
                        <a:rPr lang="en-US" sz="1100" u="none" strike="noStrike" dirty="0" smtClean="0">
                          <a:effectLst/>
                          <a:latin typeface="+mj-lt"/>
                        </a:rPr>
                        <a:t> </a:t>
                      </a:r>
                      <a:r>
                        <a:rPr lang="en-US" sz="1100" u="none" strike="noStrike" dirty="0">
                          <a:effectLst/>
                          <a:latin typeface="+mj-lt"/>
                        </a:rPr>
                        <a:t>attendance at multiagency meetings by </a:t>
                      </a:r>
                      <a:r>
                        <a:rPr lang="en-US" sz="1100" u="none" strike="noStrike" dirty="0" smtClean="0">
                          <a:effectLst/>
                          <a:latin typeface="+mj-lt"/>
                        </a:rPr>
                        <a:t>Safe</a:t>
                      </a:r>
                    </a:p>
                    <a:p>
                      <a:pPr algn="l" fontAlgn="ctr"/>
                      <a:r>
                        <a:rPr lang="en-US" sz="1100" u="none" strike="noStrike" dirty="0" smtClean="0">
                          <a:effectLst/>
                          <a:latin typeface="+mj-lt"/>
                        </a:rPr>
                        <a:t> </a:t>
                      </a:r>
                      <a:r>
                        <a:rPr lang="en-US" sz="1100" u="none" strike="noStrike" dirty="0">
                          <a:effectLst/>
                          <a:latin typeface="+mj-lt"/>
                        </a:rPr>
                        <a:t>Spaces </a:t>
                      </a:r>
                      <a:endParaRPr lang="en-US" sz="1100" b="0" i="0" u="none" strike="noStrike" dirty="0">
                        <a:solidFill>
                          <a:srgbClr val="000000"/>
                        </a:solidFill>
                        <a:effectLst/>
                        <a:latin typeface="+mj-lt"/>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GB" sz="1100" b="0" i="0" u="none" strike="noStrike" dirty="0" smtClean="0">
                          <a:solidFill>
                            <a:srgbClr val="000000"/>
                          </a:solidFill>
                          <a:effectLst/>
                          <a:latin typeface="+mj-lt"/>
                        </a:rPr>
                        <a:t>              2</a:t>
                      </a:r>
                      <a:endParaRPr lang="en-GB" sz="1100" b="0" i="0" u="none" strike="noStrike" dirty="0">
                        <a:solidFill>
                          <a:srgbClr val="000000"/>
                        </a:solidFill>
                        <a:effectLst/>
                        <a:latin typeface="+mj-lt"/>
                      </a:endParaRPr>
                    </a:p>
                  </a:txBody>
                  <a:tcPr marL="24673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GB" sz="1100" b="0" i="0" u="none" strike="noStrike" dirty="0" smtClean="0">
                          <a:solidFill>
                            <a:srgbClr val="000000"/>
                          </a:solidFill>
                          <a:effectLst/>
                          <a:latin typeface="+mj-lt"/>
                        </a:rPr>
                        <a:t>               16</a:t>
                      </a:r>
                      <a:endParaRPr lang="en-GB" sz="1100" b="0" i="0" u="none" strike="noStrike" dirty="0">
                        <a:solidFill>
                          <a:srgbClr val="000000"/>
                        </a:solidFill>
                        <a:effectLst/>
                        <a:latin typeface="+mj-lt"/>
                      </a:endParaRPr>
                    </a:p>
                  </a:txBody>
                  <a:tcPr marL="246735"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smtClean="0">
                          <a:latin typeface="+mj-lt"/>
                        </a:rPr>
                        <a:t>  </a:t>
                      </a:r>
                      <a:endParaRPr lang="en-GB" sz="1100" dirty="0">
                        <a:latin typeface="+mj-lt"/>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04643896"/>
                  </a:ext>
                </a:extLst>
              </a:tr>
            </a:tbl>
          </a:graphicData>
        </a:graphic>
      </p:graphicFrame>
      <p:sp>
        <p:nvSpPr>
          <p:cNvPr id="6" name="Title 1"/>
          <p:cNvSpPr>
            <a:spLocks noGrp="1"/>
          </p:cNvSpPr>
          <p:nvPr>
            <p:ph type="title"/>
          </p:nvPr>
        </p:nvSpPr>
        <p:spPr>
          <a:xfrm>
            <a:off x="503488" y="548639"/>
            <a:ext cx="5636674" cy="671023"/>
          </a:xfrm>
        </p:spPr>
        <p:txBody>
          <a:bodyPr>
            <a:normAutofit/>
          </a:bodyPr>
          <a:lstStyle/>
          <a:p>
            <a:r>
              <a:rPr lang="en-GB" sz="3600" dirty="0" smtClean="0"/>
              <a:t>Referrals</a:t>
            </a:r>
            <a:endParaRPr lang="en-GB" sz="3600" dirty="0"/>
          </a:p>
        </p:txBody>
      </p:sp>
      <p:sp>
        <p:nvSpPr>
          <p:cNvPr id="10" name="Slide Number Placeholder 9"/>
          <p:cNvSpPr>
            <a:spLocks noGrp="1"/>
          </p:cNvSpPr>
          <p:nvPr>
            <p:ph type="sldNum" sz="quarter" idx="12"/>
          </p:nvPr>
        </p:nvSpPr>
        <p:spPr/>
        <p:txBody>
          <a:bodyPr/>
          <a:lstStyle/>
          <a:p>
            <a:fld id="{6FD1E829-82B9-4B90-871B-8A41F9C88C9A}" type="slidenum">
              <a:rPr lang="en-GB" smtClean="0"/>
              <a:t>12</a:t>
            </a:fld>
            <a:endParaRPr lang="en-GB" dirty="0"/>
          </a:p>
        </p:txBody>
      </p:sp>
    </p:spTree>
    <p:extLst>
      <p:ext uri="{BB962C8B-B14F-4D97-AF65-F5344CB8AC3E}">
        <p14:creationId xmlns:p14="http://schemas.microsoft.com/office/powerpoint/2010/main" val="1825348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8" y="115049"/>
            <a:ext cx="4574309" cy="592618"/>
          </a:xfrm>
        </p:spPr>
        <p:txBody>
          <a:bodyPr>
            <a:normAutofit/>
          </a:bodyPr>
          <a:lstStyle/>
          <a:p>
            <a:r>
              <a:rPr lang="en-GB" sz="2800" dirty="0" smtClean="0"/>
              <a:t>Accessing the Service </a:t>
            </a:r>
            <a:endParaRPr lang="en-GB" sz="2800" dirty="0"/>
          </a:p>
        </p:txBody>
      </p:sp>
      <p:sp>
        <p:nvSpPr>
          <p:cNvPr id="3" name="Slide Number Placeholder 2"/>
          <p:cNvSpPr>
            <a:spLocks noGrp="1"/>
          </p:cNvSpPr>
          <p:nvPr>
            <p:ph type="sldNum" sz="quarter" idx="12"/>
          </p:nvPr>
        </p:nvSpPr>
        <p:spPr/>
        <p:txBody>
          <a:bodyPr/>
          <a:lstStyle/>
          <a:p>
            <a:fld id="{AF5EA984-BF85-47CA-82A2-9AA4C2F214BF}" type="slidenum">
              <a:rPr lang="en-GB" smtClean="0"/>
              <a:t>13</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152215684"/>
              </p:ext>
            </p:extLst>
          </p:nvPr>
        </p:nvGraphicFramePr>
        <p:xfrm>
          <a:off x="256308" y="595864"/>
          <a:ext cx="11737424" cy="5159622"/>
        </p:xfrm>
        <a:graphic>
          <a:graphicData uri="http://schemas.openxmlformats.org/drawingml/2006/table">
            <a:tbl>
              <a:tblPr>
                <a:tableStyleId>{5C22544A-7EE6-4342-B048-85BDC9FD1C3A}</a:tableStyleId>
              </a:tblPr>
              <a:tblGrid>
                <a:gridCol w="1132637">
                  <a:extLst>
                    <a:ext uri="{9D8B030D-6E8A-4147-A177-3AD203B41FA5}">
                      <a16:colId xmlns:a16="http://schemas.microsoft.com/office/drawing/2014/main" val="3809974319"/>
                    </a:ext>
                  </a:extLst>
                </a:gridCol>
                <a:gridCol w="1102766">
                  <a:extLst>
                    <a:ext uri="{9D8B030D-6E8A-4147-A177-3AD203B41FA5}">
                      <a16:colId xmlns:a16="http://schemas.microsoft.com/office/drawing/2014/main" val="240949641"/>
                    </a:ext>
                  </a:extLst>
                </a:gridCol>
                <a:gridCol w="2157929">
                  <a:extLst>
                    <a:ext uri="{9D8B030D-6E8A-4147-A177-3AD203B41FA5}">
                      <a16:colId xmlns:a16="http://schemas.microsoft.com/office/drawing/2014/main" val="1514124828"/>
                    </a:ext>
                  </a:extLst>
                </a:gridCol>
                <a:gridCol w="2485630">
                  <a:extLst>
                    <a:ext uri="{9D8B030D-6E8A-4147-A177-3AD203B41FA5}">
                      <a16:colId xmlns:a16="http://schemas.microsoft.com/office/drawing/2014/main" val="237450399"/>
                    </a:ext>
                  </a:extLst>
                </a:gridCol>
                <a:gridCol w="808406">
                  <a:extLst>
                    <a:ext uri="{9D8B030D-6E8A-4147-A177-3AD203B41FA5}">
                      <a16:colId xmlns:a16="http://schemas.microsoft.com/office/drawing/2014/main" val="2642103330"/>
                    </a:ext>
                  </a:extLst>
                </a:gridCol>
                <a:gridCol w="1033997">
                  <a:extLst>
                    <a:ext uri="{9D8B030D-6E8A-4147-A177-3AD203B41FA5}">
                      <a16:colId xmlns:a16="http://schemas.microsoft.com/office/drawing/2014/main" val="3801522957"/>
                    </a:ext>
                  </a:extLst>
                </a:gridCol>
                <a:gridCol w="3016059">
                  <a:extLst>
                    <a:ext uri="{9D8B030D-6E8A-4147-A177-3AD203B41FA5}">
                      <a16:colId xmlns:a16="http://schemas.microsoft.com/office/drawing/2014/main" val="2529613830"/>
                    </a:ext>
                  </a:extLst>
                </a:gridCol>
              </a:tblGrid>
              <a:tr h="433279">
                <a:tc>
                  <a:txBody>
                    <a:bodyPr/>
                    <a:lstStyle/>
                    <a:p>
                      <a:pPr algn="ctr" fontAlgn="t"/>
                      <a:r>
                        <a:rPr lang="en-GB" sz="1400" b="1" i="0" u="none" strike="noStrike" dirty="0">
                          <a:solidFill>
                            <a:srgbClr val="000000"/>
                          </a:solidFill>
                          <a:effectLst/>
                          <a:latin typeface="+mj-lt"/>
                        </a:rPr>
                        <a:t>Outcomes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t"/>
                      <a:r>
                        <a:rPr lang="en-GB" sz="1400" b="1" i="0" u="none" strike="noStrike" dirty="0">
                          <a:solidFill>
                            <a:srgbClr val="000000"/>
                          </a:solidFill>
                          <a:effectLst/>
                          <a:latin typeface="+mj-lt"/>
                        </a:rPr>
                        <a:t>Outcome </a:t>
                      </a:r>
                      <a:r>
                        <a:rPr lang="en-GB" sz="1400" b="1" i="0" u="none" strike="noStrike" dirty="0" smtClean="0">
                          <a:solidFill>
                            <a:srgbClr val="000000"/>
                          </a:solidFill>
                          <a:effectLst/>
                          <a:latin typeface="+mj-lt"/>
                        </a:rPr>
                        <a:t>Descriptor </a:t>
                      </a:r>
                      <a:endParaRPr lang="en-GB" sz="1400" b="1" i="0" u="none" strike="noStrike" dirty="0">
                        <a:solidFill>
                          <a:srgbClr val="000000"/>
                        </a:solidFill>
                        <a:effectLst/>
                        <a:latin typeface="+mj-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gridSpan="2">
                  <a:txBody>
                    <a:bodyPr/>
                    <a:lstStyle/>
                    <a:p>
                      <a:pPr algn="ctr" fontAlgn="ctr"/>
                      <a:r>
                        <a:rPr lang="en-GB" sz="1400" b="1" i="0" u="none" strike="noStrike" dirty="0">
                          <a:solidFill>
                            <a:srgbClr val="000000"/>
                          </a:solidFill>
                          <a:effectLst/>
                          <a:latin typeface="+mj-lt"/>
                        </a:rPr>
                        <a:t>Key Performance Indicators (KPIs)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en-GB"/>
                    </a:p>
                  </a:txBody>
                  <a:tcPr/>
                </a:tc>
                <a:tc>
                  <a:txBody>
                    <a:bodyPr/>
                    <a:lstStyle/>
                    <a:p>
                      <a:pPr algn="ctr" fontAlgn="ctr"/>
                      <a:r>
                        <a:rPr lang="en-GB" sz="1600" b="1" i="0" u="none" strike="noStrike" dirty="0" smtClean="0">
                          <a:solidFill>
                            <a:srgbClr val="000000"/>
                          </a:solidFill>
                          <a:effectLst/>
                          <a:latin typeface="+mj-lt"/>
                        </a:rPr>
                        <a:t>                                  </a:t>
                      </a:r>
                      <a:r>
                        <a:rPr lang="en-GB" sz="1400" b="1" i="0" u="none" strike="noStrike" dirty="0" smtClean="0">
                          <a:solidFill>
                            <a:srgbClr val="000000"/>
                          </a:solidFill>
                          <a:effectLst/>
                          <a:latin typeface="+mj-lt"/>
                        </a:rPr>
                        <a:t>Actuals</a:t>
                      </a:r>
                      <a:r>
                        <a:rPr lang="en-GB" sz="1600" b="1" i="0" u="none" strike="noStrike" kern="1200" dirty="0" smtClean="0">
                          <a:solidFill>
                            <a:srgbClr val="000000"/>
                          </a:solidFill>
                          <a:effectLst/>
                          <a:latin typeface="+mj-lt"/>
                          <a:ea typeface="+mn-ea"/>
                          <a:cs typeface="+mn-cs"/>
                        </a:rPr>
                        <a:t> </a:t>
                      </a:r>
                      <a:endParaRPr lang="en-GB" sz="1600" b="1" i="0" u="none" strike="noStrike" kern="1200" dirty="0">
                        <a:solidFill>
                          <a:srgbClr val="000000"/>
                        </a:solidFill>
                        <a:effectLst/>
                        <a:latin typeface="+mj-lt"/>
                        <a:ea typeface="+mn-ea"/>
                        <a:cs typeface="+mn-cs"/>
                      </a:endParaRPr>
                    </a:p>
                  </a:txBody>
                  <a:tcPr marL="19050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r>
                        <a:rPr lang="en-GB" sz="1200" b="1" i="0" u="none" strike="noStrike" dirty="0" smtClean="0">
                          <a:solidFill>
                            <a:srgbClr val="000000"/>
                          </a:solidFill>
                          <a:effectLst/>
                          <a:latin typeface="+mj-lt"/>
                        </a:rPr>
                        <a:t>Cumulative</a:t>
                      </a:r>
                      <a:endParaRPr lang="en-GB" sz="1200" b="1" i="0" u="none" strike="noStrike" dirty="0">
                        <a:solidFill>
                          <a:srgbClr val="000000"/>
                        </a:solidFill>
                        <a:effectLst/>
                        <a:latin typeface="+mj-lt"/>
                      </a:endParaRPr>
                    </a:p>
                  </a:txBody>
                  <a:tcPr marL="1905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r>
                        <a:rPr lang="en-GB" sz="1600" b="1" i="0" u="none" strike="noStrike" dirty="0">
                          <a:solidFill>
                            <a:srgbClr val="000000"/>
                          </a:solidFill>
                          <a:effectLst/>
                          <a:latin typeface="+mj-lt"/>
                        </a:rPr>
                        <a:t>Comments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40346822"/>
                  </a:ext>
                </a:extLst>
              </a:tr>
              <a:tr h="342459">
                <a:tc rowSpan="12">
                  <a:txBody>
                    <a:bodyPr/>
                    <a:lstStyle/>
                    <a:p>
                      <a:pPr algn="ctr" fontAlgn="ctr"/>
                      <a:r>
                        <a:rPr lang="en-US" sz="1200" u="none" strike="noStrike" dirty="0">
                          <a:effectLst/>
                          <a:latin typeface="+mj-lt"/>
                        </a:rPr>
                        <a:t>Victims/survivors access a high-quality service </a:t>
                      </a:r>
                      <a:endParaRPr lang="en-US" sz="12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rowSpan="12">
                  <a:txBody>
                    <a:bodyPr/>
                    <a:lstStyle/>
                    <a:p>
                      <a:pPr algn="ctr" fontAlgn="ctr"/>
                      <a:r>
                        <a:rPr lang="en-US" sz="1200" u="none" strike="noStrike" dirty="0">
                          <a:effectLst/>
                          <a:latin typeface="+mj-lt"/>
                        </a:rPr>
                        <a:t>Victims/survivors access the Safe Spaces service. </a:t>
                      </a:r>
                      <a:endParaRPr lang="en-US" sz="12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gridSpan="4">
                  <a:txBody>
                    <a:bodyPr/>
                    <a:lstStyle/>
                    <a:p>
                      <a:pPr algn="l" fontAlgn="ctr"/>
                      <a:r>
                        <a:rPr lang="en-US" sz="1400" b="1" u="none" strike="noStrike" dirty="0" smtClean="0">
                          <a:effectLst/>
                          <a:latin typeface="+mj-lt"/>
                        </a:rPr>
                        <a:t> KPI 24 </a:t>
                      </a:r>
                      <a:r>
                        <a:rPr lang="en-US" sz="1400" b="1" u="none" strike="noStrike" baseline="0" dirty="0" smtClean="0">
                          <a:effectLst/>
                          <a:latin typeface="+mj-lt"/>
                        </a:rPr>
                        <a:t> </a:t>
                      </a:r>
                      <a:r>
                        <a:rPr lang="en-US" sz="1200" u="none" strike="noStrike" dirty="0" smtClean="0">
                          <a:effectLst/>
                          <a:latin typeface="+mj-lt"/>
                        </a:rPr>
                        <a:t>No. </a:t>
                      </a:r>
                      <a:r>
                        <a:rPr lang="en-US" sz="1200" u="none" strike="noStrike" dirty="0">
                          <a:effectLst/>
                          <a:latin typeface="+mj-lt"/>
                        </a:rPr>
                        <a:t>of self-referrals made to Safe Spaces service by </a:t>
                      </a:r>
                      <a:endParaRPr lang="en-US" sz="12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10">
                  <a:txBody>
                    <a:bodyPr/>
                    <a:lstStyle/>
                    <a:p>
                      <a:r>
                        <a:rPr lang="en-GB" sz="1200" dirty="0" smtClean="0"/>
                        <a:t> </a:t>
                      </a:r>
                    </a:p>
                    <a:p>
                      <a:pPr algn="l"/>
                      <a:r>
                        <a:rPr lang="en-GB" sz="1200" kern="1200" dirty="0" smtClean="0">
                          <a:solidFill>
                            <a:schemeClr val="dk1"/>
                          </a:solidFill>
                          <a:latin typeface="+mn-lt"/>
                          <a:ea typeface="+mn-ea"/>
                          <a:cs typeface="+mn-cs"/>
                        </a:rPr>
                        <a:t> </a:t>
                      </a:r>
                    </a:p>
                    <a:p>
                      <a:pPr algn="l"/>
                      <a:r>
                        <a:rPr lang="en-GB" sz="1200" kern="1200" baseline="0" dirty="0" smtClean="0">
                          <a:solidFill>
                            <a:schemeClr val="dk1"/>
                          </a:solidFill>
                          <a:latin typeface="+mn-lt"/>
                          <a:ea typeface="+mn-ea"/>
                          <a:cs typeface="+mn-cs"/>
                        </a:rPr>
                        <a:t>   </a:t>
                      </a:r>
                      <a:r>
                        <a:rPr lang="en-GB" sz="1200" kern="1200" dirty="0" smtClean="0">
                          <a:solidFill>
                            <a:schemeClr val="dk1"/>
                          </a:solidFill>
                          <a:latin typeface="+mn-lt"/>
                          <a:ea typeface="+mn-ea"/>
                          <a:cs typeface="+mn-cs"/>
                        </a:rPr>
                        <a:t>The non Qualifying reasoning</a:t>
                      </a:r>
                      <a:r>
                        <a:rPr lang="en-GB" sz="1200" kern="1200" baseline="0" dirty="0" smtClean="0">
                          <a:solidFill>
                            <a:schemeClr val="dk1"/>
                          </a:solidFill>
                          <a:latin typeface="+mn-lt"/>
                          <a:ea typeface="+mn-ea"/>
                          <a:cs typeface="+mn-cs"/>
                        </a:rPr>
                        <a:t> for this </a:t>
                      </a:r>
                    </a:p>
                    <a:p>
                      <a:pPr algn="l"/>
                      <a:r>
                        <a:rPr lang="en-GB" sz="1200" kern="1200" baseline="0" dirty="0" smtClean="0">
                          <a:solidFill>
                            <a:schemeClr val="dk1"/>
                          </a:solidFill>
                          <a:latin typeface="+mn-lt"/>
                          <a:ea typeface="+mn-ea"/>
                          <a:cs typeface="+mn-cs"/>
                        </a:rPr>
                        <a:t>   KPI can be found in </a:t>
                      </a:r>
                      <a:r>
                        <a:rPr lang="en-GB" sz="1200" kern="1200" dirty="0" smtClean="0">
                          <a:solidFill>
                            <a:schemeClr val="dk1"/>
                          </a:solidFill>
                          <a:latin typeface="+mn-lt"/>
                          <a:ea typeface="+mn-ea"/>
                          <a:cs typeface="+mn-cs"/>
                        </a:rPr>
                        <a:t>Narrative</a:t>
                      </a:r>
                      <a:endParaRPr lang="en-GB" sz="1200" kern="1200" baseline="0" dirty="0" smtClean="0">
                        <a:solidFill>
                          <a:schemeClr val="dk1"/>
                        </a:solidFill>
                        <a:latin typeface="+mn-lt"/>
                        <a:ea typeface="+mn-ea"/>
                        <a:cs typeface="+mn-cs"/>
                      </a:endParaRPr>
                    </a:p>
                    <a:p>
                      <a:pPr algn="l"/>
                      <a:r>
                        <a:rPr lang="en-GB" sz="1200" kern="1200" baseline="0" dirty="0" smtClean="0">
                          <a:solidFill>
                            <a:schemeClr val="dk1"/>
                          </a:solidFill>
                          <a:latin typeface="+mn-lt"/>
                          <a:ea typeface="+mn-ea"/>
                          <a:cs typeface="+mn-cs"/>
                        </a:rPr>
                        <a:t>   Report</a:t>
                      </a:r>
                    </a:p>
                    <a:p>
                      <a:pPr algn="l"/>
                      <a:endParaRPr lang="en-GB" sz="1200" kern="1200" baseline="0" dirty="0" smtClean="0">
                        <a:solidFill>
                          <a:schemeClr val="dk1"/>
                        </a:solidFill>
                        <a:latin typeface="+mn-lt"/>
                        <a:ea typeface="+mn-ea"/>
                        <a:cs typeface="+mn-cs"/>
                      </a:endParaRPr>
                    </a:p>
                    <a:p>
                      <a:pPr algn="l"/>
                      <a:r>
                        <a:rPr lang="en-GB" sz="1200" kern="1200" baseline="0" dirty="0" smtClean="0">
                          <a:solidFill>
                            <a:schemeClr val="dk1"/>
                          </a:solidFill>
                          <a:latin typeface="+mn-lt"/>
                          <a:ea typeface="+mn-ea"/>
                          <a:cs typeface="+mn-cs"/>
                        </a:rPr>
                        <a:t>    Please refer to monthly report for </a:t>
                      </a:r>
                    </a:p>
                    <a:p>
                      <a:pPr algn="l"/>
                      <a:r>
                        <a:rPr lang="en-GB" sz="1200" kern="1200" baseline="0" dirty="0" smtClean="0">
                          <a:solidFill>
                            <a:schemeClr val="dk1"/>
                          </a:solidFill>
                          <a:latin typeface="+mn-lt"/>
                          <a:ea typeface="+mn-ea"/>
                          <a:cs typeface="+mn-cs"/>
                        </a:rPr>
                        <a:t>    breakdown of information </a:t>
                      </a:r>
                    </a:p>
                    <a:p>
                      <a:pPr algn="l"/>
                      <a:endParaRPr lang="en-GB" sz="1200" kern="1200" dirty="0" smtClean="0">
                        <a:solidFill>
                          <a:schemeClr val="dk1"/>
                        </a:solidFill>
                        <a:latin typeface="+mn-lt"/>
                        <a:ea typeface="+mn-ea"/>
                        <a:cs typeface="+mn-cs"/>
                      </a:endParaRPr>
                    </a:p>
                    <a:p>
                      <a:pPr algn="l"/>
                      <a:endParaRPr lang="en-GB" sz="1200" dirty="0">
                        <a:latin typeface="+mj-lt"/>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4287166882"/>
                  </a:ext>
                </a:extLst>
              </a:tr>
              <a:tr h="191051">
                <a:tc vMerge="1">
                  <a:txBody>
                    <a:bodyPr/>
                    <a:lstStyle/>
                    <a:p>
                      <a:endParaRPr lang="en-GB"/>
                    </a:p>
                  </a:txBody>
                  <a:tcPr/>
                </a:tc>
                <a:tc vMerge="1">
                  <a:txBody>
                    <a:bodyPr/>
                    <a:lstStyle/>
                    <a:p>
                      <a:endParaRPr lang="en-GB"/>
                    </a:p>
                  </a:txBody>
                  <a:tcPr/>
                </a:tc>
                <a:tc rowSpan="4">
                  <a:txBody>
                    <a:bodyPr/>
                    <a:lstStyle/>
                    <a:p>
                      <a:pPr algn="l" fontAlgn="t"/>
                      <a:r>
                        <a:rPr lang="en-GB" sz="1200" u="none" strike="noStrike" dirty="0">
                          <a:effectLst/>
                          <a:latin typeface="+mj-lt"/>
                        </a:rPr>
                        <a:t>a)       List different methods</a:t>
                      </a:r>
                      <a:endParaRPr lang="en-GB" sz="1200" b="0" i="0" u="none" strike="noStrike" dirty="0">
                        <a:solidFill>
                          <a:srgbClr val="000000"/>
                        </a:solidFill>
                        <a:effectLst/>
                        <a:latin typeface="+mj-lt"/>
                      </a:endParaRPr>
                    </a:p>
                  </a:txBody>
                  <a:tcPr marL="67178" marR="4479" marT="447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171450" indent="-171450" algn="l" fontAlgn="ctr">
                        <a:buFont typeface="Arial" panose="020B0604020202020204" pitchFamily="34" charset="0"/>
                        <a:buChar char="•"/>
                      </a:pPr>
                      <a:r>
                        <a:rPr lang="en-GB" sz="1000" b="1" u="none" strike="noStrike" dirty="0" smtClean="0">
                          <a:effectLst/>
                          <a:latin typeface="+mj-lt"/>
                        </a:rPr>
                        <a:t>Email </a:t>
                      </a:r>
                      <a:endParaRPr lang="en-GB" sz="1000" b="1" i="0" u="none" strike="noStrike" dirty="0">
                        <a:solidFill>
                          <a:srgbClr val="000000"/>
                        </a:solidFill>
                        <a:effectLst/>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100" dirty="0" smtClean="0">
                          <a:latin typeface="+mj-lt"/>
                        </a:rPr>
                        <a:t>6</a:t>
                      </a:r>
                      <a:endParaRPr lang="en-GB" sz="11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000" dirty="0" smtClean="0">
                          <a:latin typeface="+mj-lt"/>
                        </a:rPr>
                        <a:t>60</a:t>
                      </a:r>
                      <a:endParaRPr lang="en-GB" sz="10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dirty="0"/>
                    </a:p>
                  </a:txBody>
                  <a:tcPr marL="6350" marR="6350" marT="6350" marB="0" anchor="b">
                    <a:lnL w="12700" cmpd="sng">
                      <a:noFill/>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585450428"/>
                  </a:ext>
                </a:extLst>
              </a:tr>
              <a:tr h="191051">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171450" indent="-171450" algn="l" fontAlgn="ctr">
                        <a:buFont typeface="Arial" panose="020B0604020202020204" pitchFamily="34" charset="0"/>
                        <a:buChar char="•"/>
                      </a:pPr>
                      <a:r>
                        <a:rPr lang="en-GB" sz="1000" b="1" u="none" strike="noStrike" dirty="0" smtClean="0">
                          <a:effectLst/>
                          <a:latin typeface="+mj-lt"/>
                        </a:rPr>
                        <a:t>Telephone </a:t>
                      </a:r>
                      <a:endParaRPr lang="en-GB" sz="1000" b="1" i="0" u="none" strike="noStrike" dirty="0">
                        <a:solidFill>
                          <a:srgbClr val="000000"/>
                        </a:solidFill>
                        <a:effectLst/>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100" dirty="0" smtClean="0">
                          <a:latin typeface="+mj-lt"/>
                        </a:rPr>
                        <a:t>12</a:t>
                      </a:r>
                      <a:endParaRPr lang="en-GB" sz="11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000" dirty="0" smtClean="0">
                          <a:latin typeface="+mj-lt"/>
                        </a:rPr>
                        <a:t>112</a:t>
                      </a:r>
                      <a:endParaRPr lang="en-GB" sz="10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dirty="0"/>
                    </a:p>
                  </a:txBody>
                  <a:tcPr marL="6350" marR="6350" marT="6350" marB="0" anchor="b">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81933165"/>
                  </a:ext>
                </a:extLst>
              </a:tr>
              <a:tr h="191051">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171450" indent="-171450" algn="l" fontAlgn="b">
                        <a:buFont typeface="Arial" panose="020B0604020202020204" pitchFamily="34" charset="0"/>
                        <a:buChar char="•"/>
                      </a:pPr>
                      <a:r>
                        <a:rPr lang="en-GB" sz="1000" b="1" u="none" strike="noStrike" dirty="0" smtClean="0">
                          <a:effectLst/>
                          <a:latin typeface="+mj-lt"/>
                        </a:rPr>
                        <a:t>Live Chat </a:t>
                      </a:r>
                      <a:endParaRPr lang="en-GB" sz="1000" b="1" i="0" u="none" strike="noStrike" dirty="0">
                        <a:solidFill>
                          <a:srgbClr val="000000"/>
                        </a:solidFill>
                        <a:effectLst/>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100" dirty="0" smtClean="0">
                          <a:latin typeface="+mj-lt"/>
                        </a:rPr>
                        <a:t>4</a:t>
                      </a:r>
                      <a:endParaRPr lang="en-GB" sz="11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000" dirty="0" smtClean="0">
                          <a:latin typeface="+mj-lt"/>
                        </a:rPr>
                        <a:t>43</a:t>
                      </a:r>
                      <a:endParaRPr lang="en-GB" sz="10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dirty="0"/>
                    </a:p>
                  </a:txBody>
                  <a:tcPr marL="6350" marR="6350" marT="6350" marB="0" anchor="b">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9318414"/>
                  </a:ext>
                </a:extLst>
              </a:tr>
              <a:tr h="191051">
                <a:tc vMerge="1">
                  <a:txBody>
                    <a:bodyPr/>
                    <a:lstStyle/>
                    <a:p>
                      <a:endParaRPr lang="en-GB"/>
                    </a:p>
                  </a:txBody>
                  <a:tcPr/>
                </a:tc>
                <a:tc vMerge="1">
                  <a:txBody>
                    <a:bodyPr/>
                    <a:lstStyle/>
                    <a:p>
                      <a:endParaRPr lang="en-GB"/>
                    </a:p>
                  </a:txBody>
                  <a:tcPr/>
                </a:tc>
                <a:tc vMerge="1">
                  <a:txBody>
                    <a:bodyPr/>
                    <a:lstStyle/>
                    <a:p>
                      <a:pPr algn="l" fontAlgn="t"/>
                      <a:endParaRPr lang="en-GB" sz="1200" b="0" i="0" u="none" strike="noStrike" dirty="0">
                        <a:solidFill>
                          <a:srgbClr val="000000"/>
                        </a:solidFill>
                        <a:effectLst/>
                        <a:latin typeface="+mj-lt"/>
                      </a:endParaRPr>
                    </a:p>
                  </a:txBody>
                  <a:tcPr marL="67178" marR="4479" marT="447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lgn="l" fontAlgn="b">
                        <a:buFont typeface="Arial" panose="020B0604020202020204" pitchFamily="34" charset="0"/>
                        <a:buChar char="•"/>
                      </a:pPr>
                      <a:r>
                        <a:rPr lang="en-GB" sz="1000" b="1" i="0" u="none" strike="noStrike" dirty="0" smtClean="0">
                          <a:solidFill>
                            <a:srgbClr val="000000"/>
                          </a:solidFill>
                          <a:effectLst/>
                          <a:latin typeface="+mj-lt"/>
                        </a:rPr>
                        <a:t>Website</a:t>
                      </a:r>
                      <a:r>
                        <a:rPr lang="en-GB" sz="1000" b="1" i="0" u="none" strike="noStrike" baseline="0" dirty="0" smtClean="0">
                          <a:solidFill>
                            <a:srgbClr val="000000"/>
                          </a:solidFill>
                          <a:effectLst/>
                          <a:latin typeface="+mj-lt"/>
                        </a:rPr>
                        <a:t> </a:t>
                      </a:r>
                      <a:endParaRPr lang="en-GB" sz="1000" b="1" i="0" u="none" strike="noStrike" dirty="0">
                        <a:solidFill>
                          <a:srgbClr val="000000"/>
                        </a:solidFill>
                        <a:effectLst/>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100" dirty="0" smtClean="0">
                          <a:latin typeface="+mj-lt"/>
                        </a:rPr>
                        <a:t>4</a:t>
                      </a:r>
                      <a:endParaRPr lang="en-GB" sz="11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000" dirty="0" smtClean="0">
                          <a:latin typeface="+mj-lt"/>
                        </a:rPr>
                        <a:t>22</a:t>
                      </a:r>
                      <a:endParaRPr lang="en-GB" sz="10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2446028162"/>
                  </a:ext>
                </a:extLst>
              </a:tr>
              <a:tr h="161161">
                <a:tc vMerge="1">
                  <a:txBody>
                    <a:bodyPr/>
                    <a:lstStyle/>
                    <a:p>
                      <a:endParaRPr lang="en-GB"/>
                    </a:p>
                  </a:txBody>
                  <a:tcPr/>
                </a:tc>
                <a:tc vMerge="1">
                  <a:txBody>
                    <a:bodyPr/>
                    <a:lstStyle/>
                    <a:p>
                      <a:endParaRPr lang="en-GB"/>
                    </a:p>
                  </a:txBody>
                  <a:tcPr/>
                </a:tc>
                <a:tc rowSpan="5">
                  <a:txBody>
                    <a:bodyPr/>
                    <a:lstStyle/>
                    <a:p>
                      <a:pPr algn="l" fontAlgn="t"/>
                      <a:r>
                        <a:rPr lang="en-US" sz="1200" u="none" strike="noStrike" dirty="0">
                          <a:effectLst/>
                          <a:latin typeface="+mj-lt"/>
                        </a:rPr>
                        <a:t>b)      Denomination where this </a:t>
                      </a:r>
                      <a:r>
                        <a:rPr lang="en-US" sz="1200" u="none" strike="noStrike" dirty="0" smtClean="0">
                          <a:effectLst/>
                          <a:latin typeface="+mj-lt"/>
                        </a:rPr>
                        <a:t>is</a:t>
                      </a:r>
                    </a:p>
                    <a:p>
                      <a:pPr algn="l" fontAlgn="t"/>
                      <a:r>
                        <a:rPr lang="en-US" sz="1200" u="none" strike="noStrike" dirty="0" smtClean="0">
                          <a:effectLst/>
                          <a:latin typeface="+mj-lt"/>
                        </a:rPr>
                        <a:t>          known </a:t>
                      </a:r>
                      <a:endParaRPr lang="en-US" sz="1200" b="0" i="0" u="none" strike="noStrike" dirty="0">
                        <a:solidFill>
                          <a:srgbClr val="000000"/>
                        </a:solidFill>
                        <a:effectLst/>
                        <a:latin typeface="+mj-lt"/>
                      </a:endParaRPr>
                    </a:p>
                  </a:txBody>
                  <a:tcPr marL="67178" marR="4479" marT="447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171450" marR="0" lvl="0" indent="-171450" algn="l" defTabSz="914400" rtl="0" eaLnBrk="1" fontAlgn="ctr" latinLnBrk="0" hangingPunct="1">
                        <a:lnSpc>
                          <a:spcPct val="100000"/>
                        </a:lnSpc>
                        <a:spcBef>
                          <a:spcPts val="0"/>
                        </a:spcBef>
                        <a:spcAft>
                          <a:spcPts val="0"/>
                        </a:spcAft>
                        <a:buClrTx/>
                        <a:buSzTx/>
                        <a:buFont typeface="Wingdings" panose="05000000000000000000" pitchFamily="2" charset="2"/>
                        <a:buChar char="q"/>
                        <a:tabLst/>
                        <a:defRPr/>
                      </a:pPr>
                      <a:r>
                        <a:rPr lang="en-GB" sz="1000" b="0" i="0" u="none" strike="noStrike" kern="1200" baseline="0" dirty="0" smtClean="0">
                          <a:solidFill>
                            <a:schemeClr val="tx1"/>
                          </a:solidFill>
                          <a:effectLst/>
                          <a:latin typeface="+mj-lt"/>
                          <a:ea typeface="+mn-ea"/>
                          <a:cs typeface="+mn-cs"/>
                        </a:rPr>
                        <a:t>Church of England </a:t>
                      </a: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100" dirty="0" smtClean="0">
                          <a:latin typeface="+mj-lt"/>
                        </a:rPr>
                        <a:t>15</a:t>
                      </a:r>
                      <a:endParaRPr lang="en-GB" sz="11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000" dirty="0" smtClean="0">
                          <a:latin typeface="+mj-lt"/>
                        </a:rPr>
                        <a:t>101</a:t>
                      </a:r>
                      <a:endParaRPr lang="en-GB" sz="10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dirty="0"/>
                    </a:p>
                  </a:txBody>
                  <a:tcPr marL="6350" marR="6350" marT="6350" marB="0" anchor="b">
                    <a:lnL w="12700" cmpd="sng">
                      <a:noFill/>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42844805"/>
                  </a:ext>
                </a:extLst>
              </a:tr>
              <a:tr h="191051">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171450" indent="-171450" algn="l" fontAlgn="ctr">
                        <a:buFont typeface="Wingdings" panose="05000000000000000000" pitchFamily="2" charset="2"/>
                        <a:buChar char="q"/>
                      </a:pPr>
                      <a:r>
                        <a:rPr lang="en-GB" sz="1000" b="0" i="0" u="none" strike="noStrike" baseline="0" dirty="0" smtClean="0">
                          <a:solidFill>
                            <a:schemeClr val="tx1"/>
                          </a:solidFill>
                          <a:effectLst/>
                          <a:latin typeface="+mj-lt"/>
                        </a:rPr>
                        <a:t>Catholic Church England &amp; Wales</a:t>
                      </a: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100" dirty="0" smtClean="0">
                          <a:latin typeface="+mj-lt"/>
                        </a:rPr>
                        <a:t>4</a:t>
                      </a:r>
                      <a:endParaRPr lang="en-GB" sz="11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000" dirty="0" smtClean="0">
                          <a:latin typeface="+mj-lt"/>
                        </a:rPr>
                        <a:t>45</a:t>
                      </a:r>
                      <a:endParaRPr lang="en-GB" sz="10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878727107"/>
                  </a:ext>
                </a:extLst>
              </a:tr>
              <a:tr h="191051">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171450" indent="-171450" algn="l" fontAlgn="ctr">
                        <a:buFont typeface="Wingdings" panose="05000000000000000000" pitchFamily="2" charset="2"/>
                        <a:buChar char="q"/>
                      </a:pPr>
                      <a:r>
                        <a:rPr lang="en-GB" sz="1000" b="0" i="0" u="none" strike="noStrike" baseline="0" dirty="0" smtClean="0">
                          <a:solidFill>
                            <a:schemeClr val="tx1"/>
                          </a:solidFill>
                          <a:effectLst/>
                          <a:latin typeface="+mj-lt"/>
                        </a:rPr>
                        <a:t>Church in Wales</a:t>
                      </a: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100" dirty="0" smtClean="0">
                          <a:latin typeface="+mj-lt"/>
                        </a:rPr>
                        <a:t>0</a:t>
                      </a:r>
                      <a:endParaRPr lang="en-GB" sz="11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000" dirty="0" smtClean="0">
                          <a:latin typeface="+mj-lt"/>
                        </a:rPr>
                        <a:t>1</a:t>
                      </a:r>
                      <a:endParaRPr lang="en-GB" sz="10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219803609"/>
                  </a:ext>
                </a:extLst>
              </a:tr>
              <a:tr h="191051">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171450" indent="-171450" algn="l" fontAlgn="ctr">
                        <a:buFont typeface="Wingdings" panose="05000000000000000000" pitchFamily="2" charset="2"/>
                        <a:buChar char="q"/>
                      </a:pPr>
                      <a:r>
                        <a:rPr lang="en-GB" sz="1000" b="0" i="0" u="none" strike="noStrike" baseline="0" dirty="0" smtClean="0">
                          <a:solidFill>
                            <a:schemeClr val="tx1"/>
                          </a:solidFill>
                          <a:effectLst/>
                          <a:latin typeface="+mj-lt"/>
                        </a:rPr>
                        <a:t>Unknown</a:t>
                      </a: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100" dirty="0" smtClean="0">
                          <a:latin typeface="+mj-lt"/>
                        </a:rPr>
                        <a:t>2</a:t>
                      </a:r>
                      <a:endParaRPr lang="en-GB" sz="11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000" dirty="0" smtClean="0">
                          <a:latin typeface="+mj-lt"/>
                        </a:rPr>
                        <a:t>76</a:t>
                      </a:r>
                      <a:endParaRPr lang="en-GB" sz="10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817401714"/>
                  </a:ext>
                </a:extLst>
              </a:tr>
              <a:tr h="221519">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171450" indent="-171450" algn="l" fontAlgn="ctr">
                        <a:buFont typeface="Wingdings" panose="05000000000000000000" pitchFamily="2" charset="2"/>
                        <a:buChar char="q"/>
                      </a:pPr>
                      <a:r>
                        <a:rPr lang="en-GB" sz="1000" b="0" i="0" u="none" strike="noStrike" baseline="0" dirty="0" smtClean="0">
                          <a:solidFill>
                            <a:schemeClr val="tx1"/>
                          </a:solidFill>
                          <a:effectLst/>
                          <a:latin typeface="+mj-lt"/>
                        </a:rPr>
                        <a:t>Non Qualifying</a:t>
                      </a: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100" dirty="0" smtClean="0">
                          <a:latin typeface="+mj-lt"/>
                        </a:rPr>
                        <a:t>4</a:t>
                      </a:r>
                      <a:endParaRPr lang="en-GB" sz="11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000" dirty="0" smtClean="0">
                          <a:latin typeface="+mj-lt"/>
                        </a:rPr>
                        <a:t>7</a:t>
                      </a:r>
                      <a:endParaRPr lang="en-GB" sz="10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72718486"/>
                  </a:ext>
                </a:extLst>
              </a:tr>
              <a:tr h="1100973">
                <a:tc vMerge="1">
                  <a:txBody>
                    <a:bodyPr/>
                    <a:lstStyle/>
                    <a:p>
                      <a:endParaRPr lang="en-GB"/>
                    </a:p>
                  </a:txBody>
                  <a:tcPr/>
                </a:tc>
                <a:tc vMerge="1">
                  <a:txBody>
                    <a:bodyPr/>
                    <a:lstStyle/>
                    <a:p>
                      <a:endParaRPr lang="en-GB"/>
                    </a:p>
                  </a:txBody>
                  <a:tcPr/>
                </a:tc>
                <a:tc>
                  <a:txBody>
                    <a:bodyPr/>
                    <a:lstStyle/>
                    <a:p>
                      <a:pPr algn="l" fontAlgn="t"/>
                      <a:r>
                        <a:rPr lang="en-US" sz="1400" b="1" u="none" strike="noStrike" dirty="0" smtClean="0">
                          <a:effectLst/>
                          <a:latin typeface="+mj-lt"/>
                        </a:rPr>
                        <a:t> KPI</a:t>
                      </a:r>
                      <a:r>
                        <a:rPr lang="en-US" sz="1400" b="1" u="none" strike="noStrike" baseline="0" dirty="0" smtClean="0">
                          <a:effectLst/>
                          <a:latin typeface="+mj-lt"/>
                        </a:rPr>
                        <a:t> </a:t>
                      </a:r>
                      <a:r>
                        <a:rPr lang="en-US" sz="1400" b="1" u="none" strike="noStrike" dirty="0" smtClean="0">
                          <a:effectLst/>
                          <a:latin typeface="+mj-lt"/>
                        </a:rPr>
                        <a:t>25  </a:t>
                      </a:r>
                    </a:p>
                    <a:p>
                      <a:pPr algn="l" fontAlgn="t"/>
                      <a:r>
                        <a:rPr lang="en-US" sz="1400" b="1" u="none" strike="noStrike" dirty="0" smtClean="0">
                          <a:effectLst/>
                          <a:latin typeface="+mj-lt"/>
                        </a:rPr>
                        <a:t>  </a:t>
                      </a:r>
                      <a:r>
                        <a:rPr lang="en-US" sz="1200" u="none" strike="noStrike" dirty="0" smtClean="0">
                          <a:effectLst/>
                          <a:latin typeface="+mj-lt"/>
                        </a:rPr>
                        <a:t>No. </a:t>
                      </a:r>
                      <a:r>
                        <a:rPr lang="en-US" sz="1200" u="none" strike="noStrike" dirty="0">
                          <a:effectLst/>
                          <a:latin typeface="+mj-lt"/>
                        </a:rPr>
                        <a:t>of referrals made to </a:t>
                      </a:r>
                      <a:r>
                        <a:rPr lang="en-US" sz="1200" u="none" strike="noStrike" dirty="0" smtClean="0">
                          <a:effectLst/>
                          <a:latin typeface="+mj-lt"/>
                        </a:rPr>
                        <a:t>Safe</a:t>
                      </a:r>
                    </a:p>
                    <a:p>
                      <a:pPr algn="l" fontAlgn="t"/>
                      <a:r>
                        <a:rPr lang="en-US" sz="1200" u="none" strike="noStrike" dirty="0" smtClean="0">
                          <a:effectLst/>
                          <a:latin typeface="+mj-lt"/>
                        </a:rPr>
                        <a:t>  </a:t>
                      </a:r>
                      <a:r>
                        <a:rPr lang="en-US" sz="1200" u="none" strike="noStrike" dirty="0">
                          <a:effectLst/>
                          <a:latin typeface="+mj-lt"/>
                        </a:rPr>
                        <a:t>Spaces by </a:t>
                      </a:r>
                      <a:r>
                        <a:rPr lang="en-US" sz="1200" u="none" strike="noStrike" dirty="0" smtClean="0">
                          <a:effectLst/>
                          <a:latin typeface="+mj-lt"/>
                        </a:rPr>
                        <a:t>external</a:t>
                      </a:r>
                      <a:r>
                        <a:rPr lang="en-US" sz="1200" u="none" strike="noStrike" baseline="0" dirty="0" smtClean="0">
                          <a:effectLst/>
                          <a:latin typeface="+mj-lt"/>
                        </a:rPr>
                        <a:t> </a:t>
                      </a:r>
                      <a:r>
                        <a:rPr lang="en-US" sz="1200" u="none" strike="noStrike" dirty="0" smtClean="0">
                          <a:effectLst/>
                          <a:latin typeface="+mj-lt"/>
                        </a:rPr>
                        <a:t>organization's. </a:t>
                      </a:r>
                      <a:endParaRPr lang="en-US" sz="1200" b="0" i="0" u="none" strike="noStrike" dirty="0">
                        <a:solidFill>
                          <a:srgbClr val="000000"/>
                        </a:solidFill>
                        <a:effectLst/>
                        <a:latin typeface="+mj-lt"/>
                      </a:endParaRPr>
                    </a:p>
                  </a:txBody>
                  <a:tcPr marL="4479" marR="4479" marT="447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GB" sz="900"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400" dirty="0" smtClean="0">
                          <a:latin typeface="+mj-lt"/>
                        </a:rPr>
                        <a:t>5</a:t>
                      </a:r>
                      <a:endParaRPr lang="en-GB" sz="14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400" dirty="0" smtClean="0">
                          <a:latin typeface="+mj-lt"/>
                        </a:rPr>
                        <a:t>24</a:t>
                      </a:r>
                      <a:endParaRPr lang="en-GB" sz="14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l" fontAlgn="t"/>
                      <a:r>
                        <a:rPr lang="en-GB" sz="900" b="0" i="0" u="none" strike="noStrike" dirty="0" smtClean="0">
                          <a:solidFill>
                            <a:srgbClr val="000000"/>
                          </a:solidFill>
                          <a:effectLst/>
                          <a:latin typeface="+mj-lt"/>
                        </a:rPr>
                        <a:t>   </a:t>
                      </a:r>
                    </a:p>
                    <a:p>
                      <a:pPr algn="l" fontAlgn="t"/>
                      <a:r>
                        <a:rPr lang="en-GB" sz="900" b="0" i="0" u="none" strike="noStrike" dirty="0" smtClean="0">
                          <a:solidFill>
                            <a:srgbClr val="000000"/>
                          </a:solidFill>
                          <a:effectLst/>
                          <a:latin typeface="+mj-lt"/>
                        </a:rPr>
                        <a:t> </a:t>
                      </a:r>
                      <a:r>
                        <a:rPr lang="en-GB" sz="1000" b="0" i="0" u="none" strike="noStrike" dirty="0" smtClean="0">
                          <a:solidFill>
                            <a:srgbClr val="000000"/>
                          </a:solidFill>
                          <a:effectLst/>
                          <a:latin typeface="+mj-lt"/>
                        </a:rPr>
                        <a:t>Detail can be</a:t>
                      </a:r>
                      <a:r>
                        <a:rPr lang="en-GB" sz="1000" b="0" i="0" u="none" strike="noStrike" baseline="0" dirty="0" smtClean="0">
                          <a:solidFill>
                            <a:srgbClr val="000000"/>
                          </a:solidFill>
                          <a:effectLst/>
                          <a:latin typeface="+mj-lt"/>
                        </a:rPr>
                        <a:t> found in the </a:t>
                      </a:r>
                    </a:p>
                    <a:p>
                      <a:pPr algn="l" fontAlgn="t"/>
                      <a:r>
                        <a:rPr lang="en-GB" sz="1000" b="0" i="0" u="none" strike="noStrike" baseline="0" dirty="0" smtClean="0">
                          <a:solidFill>
                            <a:srgbClr val="000000"/>
                          </a:solidFill>
                          <a:effectLst/>
                          <a:latin typeface="+mj-lt"/>
                        </a:rPr>
                        <a:t> </a:t>
                      </a:r>
                      <a:r>
                        <a:rPr lang="en-GB" sz="1000" b="0" i="0" u="none" strike="noStrike" dirty="0" smtClean="0">
                          <a:solidFill>
                            <a:srgbClr val="000000"/>
                          </a:solidFill>
                          <a:effectLst/>
                          <a:latin typeface="+mj-lt"/>
                        </a:rPr>
                        <a:t>accompanying Narrative Report </a:t>
                      </a:r>
                    </a:p>
                    <a:p>
                      <a:pPr algn="l" fontAlgn="t"/>
                      <a:r>
                        <a:rPr lang="en-GB" sz="1000" b="0" i="0" u="none" strike="noStrike" dirty="0" smtClean="0">
                          <a:solidFill>
                            <a:srgbClr val="000000"/>
                          </a:solidFill>
                          <a:effectLst/>
                          <a:latin typeface="+mj-lt"/>
                        </a:rPr>
                        <a:t> </a:t>
                      </a:r>
                      <a:r>
                        <a:rPr lang="en-GB" sz="1000" b="1" i="0" u="none" strike="noStrike" dirty="0" smtClean="0">
                          <a:solidFill>
                            <a:srgbClr val="000000"/>
                          </a:solidFill>
                          <a:effectLst/>
                          <a:latin typeface="+mj-lt"/>
                        </a:rPr>
                        <a:t>Add in agencies if possible:</a:t>
                      </a:r>
                    </a:p>
                    <a:p>
                      <a:pPr algn="l" fontAlgn="t"/>
                      <a:endParaRPr lang="en-GB" sz="1000" b="1" i="0" u="none" strike="noStrike" dirty="0" smtClean="0">
                        <a:solidFill>
                          <a:srgbClr val="000000"/>
                        </a:solidFill>
                        <a:effectLst/>
                        <a:latin typeface="+mj-lt"/>
                      </a:endParaRPr>
                    </a:p>
                    <a:p>
                      <a:pPr algn="l" fontAlgn="t"/>
                      <a:r>
                        <a:rPr lang="en-GB" sz="1000" b="1" i="0" u="none" strike="noStrike" dirty="0" smtClean="0">
                          <a:solidFill>
                            <a:srgbClr val="000000"/>
                          </a:solidFill>
                          <a:effectLst/>
                          <a:latin typeface="+mj-lt"/>
                        </a:rPr>
                        <a:t> 2 Church of England</a:t>
                      </a:r>
                    </a:p>
                    <a:p>
                      <a:pPr algn="l" fontAlgn="t"/>
                      <a:r>
                        <a:rPr lang="en-GB" sz="1000" b="1" i="0" u="none" strike="noStrike" baseline="0" dirty="0" smtClean="0">
                          <a:solidFill>
                            <a:srgbClr val="000000"/>
                          </a:solidFill>
                          <a:effectLst/>
                          <a:latin typeface="+mj-lt"/>
                        </a:rPr>
                        <a:t> 2 Catholic Church Safeguarding</a:t>
                      </a:r>
                    </a:p>
                    <a:p>
                      <a:pPr algn="l" fontAlgn="t"/>
                      <a:r>
                        <a:rPr lang="en-GB" sz="1000" b="1" i="0" u="none" strike="noStrike" baseline="0" dirty="0" smtClean="0">
                          <a:solidFill>
                            <a:srgbClr val="000000"/>
                          </a:solidFill>
                          <a:effectLst/>
                          <a:latin typeface="+mj-lt"/>
                        </a:rPr>
                        <a:t> 1 NHS referral</a:t>
                      </a:r>
                    </a:p>
                    <a:p>
                      <a:pPr algn="l" fontAlgn="t"/>
                      <a:r>
                        <a:rPr lang="en-GB" sz="1000" b="1" i="0" u="none" strike="noStrike" baseline="0" dirty="0" smtClean="0">
                          <a:solidFill>
                            <a:srgbClr val="000000"/>
                          </a:solidFill>
                          <a:effectLst/>
                          <a:latin typeface="+mj-lt"/>
                        </a:rPr>
                        <a:t> </a:t>
                      </a:r>
                      <a:endParaRPr lang="en-GB" sz="1000" b="1" i="0" u="none" strike="noStrike" dirty="0" smtClean="0">
                        <a:solidFill>
                          <a:srgbClr val="000000"/>
                        </a:solidFill>
                        <a:effectLst/>
                        <a:latin typeface="+mj-lt"/>
                      </a:endParaRPr>
                    </a:p>
                  </a:txBody>
                  <a:tcPr marL="4479" marR="67178" marT="447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4091067380"/>
                  </a:ext>
                </a:extLst>
              </a:tr>
              <a:tr h="1079886">
                <a:tc vMerge="1">
                  <a:txBody>
                    <a:bodyPr/>
                    <a:lstStyle/>
                    <a:p>
                      <a:endParaRPr lang="en-GB"/>
                    </a:p>
                  </a:txBody>
                  <a:tcPr/>
                </a:tc>
                <a:tc vMerge="1">
                  <a:txBody>
                    <a:bodyPr/>
                    <a:lstStyle/>
                    <a:p>
                      <a:endParaRPr lang="en-GB"/>
                    </a:p>
                  </a:txBody>
                  <a:tcPr/>
                </a:tc>
                <a:tc>
                  <a:txBody>
                    <a:bodyPr/>
                    <a:lstStyle/>
                    <a:p>
                      <a:pPr algn="l" fontAlgn="t"/>
                      <a:r>
                        <a:rPr lang="en-US" sz="1400" b="1" u="none" strike="noStrike" dirty="0" smtClean="0">
                          <a:effectLst/>
                          <a:latin typeface="+mj-lt"/>
                        </a:rPr>
                        <a:t> KPI</a:t>
                      </a:r>
                      <a:r>
                        <a:rPr lang="en-US" sz="1400" b="1" u="none" strike="noStrike" baseline="0" dirty="0" smtClean="0">
                          <a:effectLst/>
                          <a:latin typeface="+mj-lt"/>
                        </a:rPr>
                        <a:t> </a:t>
                      </a:r>
                      <a:r>
                        <a:rPr lang="en-US" sz="1400" b="1" u="none" strike="noStrike" dirty="0" smtClean="0">
                          <a:effectLst/>
                          <a:latin typeface="+mj-lt"/>
                        </a:rPr>
                        <a:t>26 </a:t>
                      </a:r>
                    </a:p>
                    <a:p>
                      <a:pPr algn="l" fontAlgn="t"/>
                      <a:r>
                        <a:rPr lang="en-US" sz="1400" b="1" u="none" strike="noStrike" dirty="0" smtClean="0">
                          <a:effectLst/>
                          <a:latin typeface="+mj-lt"/>
                        </a:rPr>
                        <a:t> </a:t>
                      </a:r>
                      <a:r>
                        <a:rPr lang="en-US" sz="1050" u="none" strike="noStrike" dirty="0" smtClean="0">
                          <a:effectLst/>
                          <a:latin typeface="+mj-lt"/>
                        </a:rPr>
                        <a:t>No. </a:t>
                      </a:r>
                      <a:r>
                        <a:rPr lang="en-US" sz="1050" u="none" strike="noStrike" dirty="0">
                          <a:effectLst/>
                          <a:latin typeface="+mj-lt"/>
                        </a:rPr>
                        <a:t>of successful contacts </a:t>
                      </a:r>
                      <a:r>
                        <a:rPr lang="en-US" sz="1050" u="none" strike="noStrike" dirty="0" smtClean="0">
                          <a:effectLst/>
                          <a:latin typeface="+mj-lt"/>
                        </a:rPr>
                        <a:t>made</a:t>
                      </a:r>
                    </a:p>
                    <a:p>
                      <a:pPr algn="l" fontAlgn="t"/>
                      <a:r>
                        <a:rPr lang="en-US" sz="1050" u="none" strike="noStrike" baseline="0" dirty="0" smtClean="0">
                          <a:effectLst/>
                          <a:latin typeface="+mj-lt"/>
                        </a:rPr>
                        <a:t> </a:t>
                      </a:r>
                      <a:r>
                        <a:rPr lang="en-US" sz="1050" u="none" strike="noStrike" dirty="0" smtClean="0">
                          <a:effectLst/>
                          <a:latin typeface="+mj-lt"/>
                        </a:rPr>
                        <a:t>by </a:t>
                      </a:r>
                      <a:r>
                        <a:rPr lang="en-US" sz="1050" u="none" strike="noStrike" dirty="0">
                          <a:effectLst/>
                          <a:latin typeface="+mj-lt"/>
                        </a:rPr>
                        <a:t>Safe </a:t>
                      </a:r>
                      <a:r>
                        <a:rPr lang="en-US" sz="1050" u="none" strike="noStrike" dirty="0" smtClean="0">
                          <a:effectLst/>
                          <a:latin typeface="+mj-lt"/>
                        </a:rPr>
                        <a:t>Spaces </a:t>
                      </a:r>
                      <a:r>
                        <a:rPr lang="en-US" sz="1050" u="none" strike="noStrike" dirty="0">
                          <a:effectLst/>
                          <a:latin typeface="+mj-lt"/>
                        </a:rPr>
                        <a:t>to </a:t>
                      </a:r>
                      <a:r>
                        <a:rPr lang="en-US" sz="1050" u="none" strike="noStrike" dirty="0" smtClean="0">
                          <a:effectLst/>
                          <a:latin typeface="+mj-lt"/>
                        </a:rPr>
                        <a:t>victim/survivors</a:t>
                      </a:r>
                    </a:p>
                    <a:p>
                      <a:pPr algn="l" fontAlgn="t"/>
                      <a:r>
                        <a:rPr lang="en-US" sz="1050" u="none" strike="noStrike" dirty="0" smtClean="0">
                          <a:effectLst/>
                          <a:latin typeface="+mj-lt"/>
                        </a:rPr>
                        <a:t> </a:t>
                      </a:r>
                      <a:r>
                        <a:rPr lang="en-US" sz="1050" u="none" strike="noStrike" dirty="0">
                          <a:effectLst/>
                          <a:latin typeface="+mj-lt"/>
                        </a:rPr>
                        <a:t>following a referral </a:t>
                      </a:r>
                      <a:r>
                        <a:rPr lang="en-US" sz="1050" u="none" strike="noStrike" dirty="0" smtClean="0">
                          <a:effectLst/>
                          <a:latin typeface="+mj-lt"/>
                        </a:rPr>
                        <a:t>from</a:t>
                      </a:r>
                    </a:p>
                    <a:p>
                      <a:pPr algn="l" fontAlgn="t"/>
                      <a:r>
                        <a:rPr lang="en-US" sz="1050" u="none" strike="noStrike" dirty="0" smtClean="0">
                          <a:effectLst/>
                          <a:latin typeface="+mj-lt"/>
                        </a:rPr>
                        <a:t> </a:t>
                      </a:r>
                      <a:r>
                        <a:rPr lang="en-US" sz="1050" u="none" strike="noStrike" dirty="0">
                          <a:effectLst/>
                          <a:latin typeface="+mj-lt"/>
                        </a:rPr>
                        <a:t>an external </a:t>
                      </a:r>
                      <a:r>
                        <a:rPr lang="en-US" sz="1050" u="none" strike="noStrike" baseline="0" dirty="0" smtClean="0">
                          <a:effectLst/>
                          <a:latin typeface="+mj-lt"/>
                        </a:rPr>
                        <a:t> </a:t>
                      </a:r>
                      <a:r>
                        <a:rPr lang="en-US" sz="1050" u="none" strike="noStrike" dirty="0" smtClean="0">
                          <a:effectLst/>
                          <a:latin typeface="+mj-lt"/>
                        </a:rPr>
                        <a:t>organisation </a:t>
                      </a:r>
                      <a:r>
                        <a:rPr lang="en-US" sz="1050" u="none" strike="noStrike" dirty="0">
                          <a:effectLst/>
                          <a:latin typeface="+mj-lt"/>
                        </a:rPr>
                        <a:t>(</a:t>
                      </a:r>
                      <a:r>
                        <a:rPr lang="en-US" sz="1050" u="none" strike="noStrike" dirty="0" err="1">
                          <a:effectLst/>
                          <a:latin typeface="+mj-lt"/>
                        </a:rPr>
                        <a:t>inc</a:t>
                      </a:r>
                      <a:r>
                        <a:rPr lang="en-US" sz="1050" u="none" strike="noStrike" dirty="0" err="1" smtClean="0">
                          <a:effectLst/>
                          <a:latin typeface="+mj-lt"/>
                        </a:rPr>
                        <a:t>.</a:t>
                      </a:r>
                      <a:endParaRPr lang="en-US" sz="1050" u="none" strike="noStrike" dirty="0" smtClean="0">
                        <a:effectLst/>
                        <a:latin typeface="+mj-lt"/>
                      </a:endParaRPr>
                    </a:p>
                    <a:p>
                      <a:pPr algn="l" fontAlgn="t"/>
                      <a:r>
                        <a:rPr lang="en-US" sz="1050" u="none" strike="noStrike" dirty="0" smtClean="0">
                          <a:effectLst/>
                          <a:latin typeface="+mj-lt"/>
                        </a:rPr>
                        <a:t> </a:t>
                      </a:r>
                      <a:r>
                        <a:rPr lang="en-US" sz="1050" u="none" strike="noStrike" dirty="0">
                          <a:effectLst/>
                          <a:latin typeface="+mj-lt"/>
                        </a:rPr>
                        <a:t>referral source </a:t>
                      </a:r>
                      <a:r>
                        <a:rPr lang="en-US" sz="1050" u="none" strike="noStrike" dirty="0" smtClean="0">
                          <a:effectLst/>
                          <a:latin typeface="+mj-lt"/>
                        </a:rPr>
                        <a:t>and</a:t>
                      </a:r>
                      <a:r>
                        <a:rPr lang="en-US" sz="1050" u="none" strike="noStrike" baseline="0" dirty="0" smtClean="0">
                          <a:effectLst/>
                          <a:latin typeface="+mj-lt"/>
                        </a:rPr>
                        <a:t> </a:t>
                      </a:r>
                      <a:r>
                        <a:rPr lang="en-US" sz="1050" u="none" strike="noStrike" dirty="0" smtClean="0">
                          <a:effectLst/>
                          <a:latin typeface="+mj-lt"/>
                        </a:rPr>
                        <a:t>denomination</a:t>
                      </a:r>
                    </a:p>
                    <a:p>
                      <a:pPr algn="l" fontAlgn="t"/>
                      <a:r>
                        <a:rPr lang="en-US" sz="1050" u="none" strike="noStrike" dirty="0" smtClean="0">
                          <a:effectLst/>
                          <a:latin typeface="+mj-lt"/>
                        </a:rPr>
                        <a:t> when</a:t>
                      </a:r>
                      <a:r>
                        <a:rPr lang="en-US" sz="1050" u="none" strike="noStrike" baseline="0" dirty="0" smtClean="0">
                          <a:effectLst/>
                          <a:latin typeface="+mj-lt"/>
                        </a:rPr>
                        <a:t> </a:t>
                      </a:r>
                      <a:r>
                        <a:rPr lang="en-US" sz="1050" u="none" strike="noStrike" dirty="0" smtClean="0">
                          <a:effectLst/>
                          <a:latin typeface="+mj-lt"/>
                        </a:rPr>
                        <a:t>provided</a:t>
                      </a:r>
                      <a:r>
                        <a:rPr lang="en-US" sz="1050" u="none" strike="noStrike" dirty="0">
                          <a:effectLst/>
                          <a:latin typeface="+mj-lt"/>
                        </a:rPr>
                        <a:t>) </a:t>
                      </a:r>
                      <a:endParaRPr lang="en-US" sz="1050" b="0" i="0" u="none" strike="noStrike" dirty="0">
                        <a:solidFill>
                          <a:srgbClr val="000000"/>
                        </a:solidFill>
                        <a:effectLst/>
                        <a:latin typeface="+mj-lt"/>
                      </a:endParaRPr>
                    </a:p>
                  </a:txBody>
                  <a:tcPr marL="4479" marR="4479" marT="447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GB" sz="1400" dirty="0" smtClean="0"/>
                        <a:t>      3</a:t>
                      </a:r>
                      <a:endParaRPr lang="en-GB" sz="14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r>
                        <a:rPr lang="en-GB" sz="1400" dirty="0" smtClean="0">
                          <a:latin typeface="+mj-lt"/>
                        </a:rPr>
                        <a:t>20</a:t>
                      </a:r>
                      <a:endParaRPr lang="en-GB" sz="1400" dirty="0">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l" fontAlgn="t"/>
                      <a:r>
                        <a:rPr lang="en-GB" sz="1100" dirty="0" smtClean="0">
                          <a:solidFill>
                            <a:srgbClr val="FF0000"/>
                          </a:solidFill>
                          <a:latin typeface="+mj-lt"/>
                        </a:rPr>
                        <a:t>  </a:t>
                      </a:r>
                    </a:p>
                    <a:p>
                      <a:pPr algn="l" fontAlgn="t"/>
                      <a:endParaRPr lang="en-GB" sz="1100" b="0" i="0" u="none" strike="noStrike" kern="1200" dirty="0" smtClean="0">
                        <a:solidFill>
                          <a:srgbClr val="FF0000"/>
                        </a:solidFill>
                        <a:effectLst/>
                        <a:latin typeface="+mj-lt"/>
                        <a:ea typeface="+mn-ea"/>
                        <a:cs typeface="+mn-cs"/>
                      </a:endParaRPr>
                    </a:p>
                    <a:p>
                      <a:pPr algn="l" fontAlgn="t"/>
                      <a:r>
                        <a:rPr lang="en-GB" sz="1100" b="0" i="0" u="none" strike="noStrike" kern="1200" dirty="0" smtClean="0">
                          <a:solidFill>
                            <a:srgbClr val="FF0000"/>
                          </a:solidFill>
                          <a:effectLst/>
                          <a:latin typeface="+mj-lt"/>
                          <a:ea typeface="+mn-ea"/>
                          <a:cs typeface="+mn-cs"/>
                        </a:rPr>
                        <a:t>  </a:t>
                      </a:r>
                      <a:r>
                        <a:rPr lang="en-GB" sz="1000" b="0" i="0" u="none" strike="noStrike" kern="1200" dirty="0" smtClean="0">
                          <a:solidFill>
                            <a:srgbClr val="000000"/>
                          </a:solidFill>
                          <a:effectLst/>
                          <a:latin typeface="+mj-lt"/>
                          <a:ea typeface="+mn-ea"/>
                          <a:cs typeface="+mn-cs"/>
                        </a:rPr>
                        <a:t>Detail can be</a:t>
                      </a:r>
                      <a:r>
                        <a:rPr lang="en-GB" sz="1000" b="0" i="0" u="none" strike="noStrike" kern="1200" baseline="0" dirty="0" smtClean="0">
                          <a:solidFill>
                            <a:srgbClr val="000000"/>
                          </a:solidFill>
                          <a:effectLst/>
                          <a:latin typeface="+mj-lt"/>
                          <a:ea typeface="+mn-ea"/>
                          <a:cs typeface="+mn-cs"/>
                        </a:rPr>
                        <a:t> found in the </a:t>
                      </a:r>
                    </a:p>
                    <a:p>
                      <a:pPr algn="l" fontAlgn="t"/>
                      <a:r>
                        <a:rPr lang="en-GB" sz="1000" b="0" i="0" u="none" strike="noStrike" kern="1200" baseline="0" dirty="0" smtClean="0">
                          <a:solidFill>
                            <a:srgbClr val="000000"/>
                          </a:solidFill>
                          <a:effectLst/>
                          <a:latin typeface="+mj-lt"/>
                          <a:ea typeface="+mn-ea"/>
                          <a:cs typeface="+mn-cs"/>
                        </a:rPr>
                        <a:t>  </a:t>
                      </a:r>
                      <a:r>
                        <a:rPr lang="en-GB" sz="1000" b="0" i="0" u="none" strike="noStrike" kern="1200" dirty="0" smtClean="0">
                          <a:solidFill>
                            <a:srgbClr val="000000"/>
                          </a:solidFill>
                          <a:effectLst/>
                          <a:latin typeface="+mj-lt"/>
                          <a:ea typeface="+mn-ea"/>
                          <a:cs typeface="+mn-cs"/>
                        </a:rPr>
                        <a:t>accompanying Narrative Report </a:t>
                      </a:r>
                    </a:p>
                    <a:p>
                      <a:endParaRPr lang="en-GB" sz="1000" dirty="0">
                        <a:solidFill>
                          <a:srgbClr val="FF0000"/>
                        </a:solidFill>
                        <a:latin typeface="+mj-lt"/>
                      </a:endParaRPr>
                    </a:p>
                  </a:txBody>
                  <a:tcPr marL="4479" marR="67178" marT="447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076362170"/>
                  </a:ext>
                </a:extLst>
              </a:tr>
            </a:tbl>
          </a:graphicData>
        </a:graphic>
      </p:graphicFrame>
    </p:spTree>
    <p:extLst>
      <p:ext uri="{BB962C8B-B14F-4D97-AF65-F5344CB8AC3E}">
        <p14:creationId xmlns:p14="http://schemas.microsoft.com/office/powerpoint/2010/main" val="2459190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479733815"/>
              </p:ext>
            </p:extLst>
          </p:nvPr>
        </p:nvGraphicFramePr>
        <p:xfrm>
          <a:off x="493776" y="1426724"/>
          <a:ext cx="10992460" cy="3643116"/>
        </p:xfrm>
        <a:graphic>
          <a:graphicData uri="http://schemas.openxmlformats.org/drawingml/2006/table">
            <a:tbl>
              <a:tblPr>
                <a:tableStyleId>{5C22544A-7EE6-4342-B048-85BDC9FD1C3A}</a:tableStyleId>
              </a:tblPr>
              <a:tblGrid>
                <a:gridCol w="1342243">
                  <a:extLst>
                    <a:ext uri="{9D8B030D-6E8A-4147-A177-3AD203B41FA5}">
                      <a16:colId xmlns:a16="http://schemas.microsoft.com/office/drawing/2014/main" val="822944550"/>
                    </a:ext>
                  </a:extLst>
                </a:gridCol>
                <a:gridCol w="1951996">
                  <a:extLst>
                    <a:ext uri="{9D8B030D-6E8A-4147-A177-3AD203B41FA5}">
                      <a16:colId xmlns:a16="http://schemas.microsoft.com/office/drawing/2014/main" val="2566406861"/>
                    </a:ext>
                  </a:extLst>
                </a:gridCol>
                <a:gridCol w="3120699">
                  <a:extLst>
                    <a:ext uri="{9D8B030D-6E8A-4147-A177-3AD203B41FA5}">
                      <a16:colId xmlns:a16="http://schemas.microsoft.com/office/drawing/2014/main" val="3815374873"/>
                    </a:ext>
                  </a:extLst>
                </a:gridCol>
                <a:gridCol w="987552">
                  <a:extLst>
                    <a:ext uri="{9D8B030D-6E8A-4147-A177-3AD203B41FA5}">
                      <a16:colId xmlns:a16="http://schemas.microsoft.com/office/drawing/2014/main" val="1773417146"/>
                    </a:ext>
                  </a:extLst>
                </a:gridCol>
                <a:gridCol w="3589970">
                  <a:extLst>
                    <a:ext uri="{9D8B030D-6E8A-4147-A177-3AD203B41FA5}">
                      <a16:colId xmlns:a16="http://schemas.microsoft.com/office/drawing/2014/main" val="2976671202"/>
                    </a:ext>
                  </a:extLst>
                </a:gridCol>
              </a:tblGrid>
              <a:tr h="511804">
                <a:tc>
                  <a:txBody>
                    <a:bodyPr/>
                    <a:lstStyle/>
                    <a:p>
                      <a:pPr algn="ctr">
                        <a:lnSpc>
                          <a:spcPct val="107000"/>
                        </a:lnSpc>
                        <a:spcAft>
                          <a:spcPts val="0"/>
                        </a:spcAft>
                      </a:pPr>
                      <a:r>
                        <a:rPr lang="en-GB" sz="1200" b="1" dirty="0">
                          <a:effectLst/>
                          <a:latin typeface="+mj-lt"/>
                        </a:rPr>
                        <a:t>Outcomes </a:t>
                      </a:r>
                      <a:endParaRPr lang="en-GB" sz="12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200" b="1" dirty="0">
                          <a:effectLst/>
                          <a:latin typeface="+mj-lt"/>
                        </a:rPr>
                        <a:t>Outcome </a:t>
                      </a:r>
                      <a:r>
                        <a:rPr lang="en-GB" sz="1200" b="1" dirty="0" smtClean="0">
                          <a:effectLst/>
                          <a:latin typeface="+mj-lt"/>
                        </a:rPr>
                        <a:t>Descriptor </a:t>
                      </a:r>
                      <a:endParaRPr lang="en-GB" sz="12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200" b="1" dirty="0">
                          <a:effectLst/>
                          <a:latin typeface="+mj-lt"/>
                        </a:rPr>
                        <a:t>Key Performance Indicators (KPIs) </a:t>
                      </a:r>
                      <a:endParaRPr lang="en-GB" sz="12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200" b="1" dirty="0" smtClean="0">
                          <a:effectLst/>
                          <a:latin typeface="+mj-lt"/>
                          <a:ea typeface="Calibri" panose="020F0502020204030204" pitchFamily="34" charset="0"/>
                          <a:cs typeface="Times New Roman" panose="02020603050405020304" pitchFamily="18" charset="0"/>
                        </a:rPr>
                        <a:t>Actuals</a:t>
                      </a:r>
                      <a:r>
                        <a:rPr lang="en-GB" sz="1200" b="1" baseline="0" dirty="0" smtClean="0">
                          <a:effectLst/>
                          <a:latin typeface="+mj-lt"/>
                          <a:ea typeface="Calibri" panose="020F0502020204030204" pitchFamily="34" charset="0"/>
                          <a:cs typeface="Times New Roman" panose="02020603050405020304" pitchFamily="18" charset="0"/>
                        </a:rPr>
                        <a:t> </a:t>
                      </a:r>
                      <a:endParaRPr lang="en-GB" sz="12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200" b="1" dirty="0" smtClean="0">
                          <a:effectLst/>
                          <a:latin typeface="+mj-lt"/>
                          <a:ea typeface="Calibri" panose="020F0502020204030204" pitchFamily="34" charset="0"/>
                          <a:cs typeface="Times New Roman" panose="02020603050405020304" pitchFamily="18" charset="0"/>
                        </a:rPr>
                        <a:t>Comments</a:t>
                      </a:r>
                      <a:r>
                        <a:rPr lang="en-GB" sz="1200" b="1" baseline="0" dirty="0" smtClean="0">
                          <a:effectLst/>
                          <a:latin typeface="+mj-lt"/>
                          <a:ea typeface="Calibri" panose="020F0502020204030204" pitchFamily="34" charset="0"/>
                          <a:cs typeface="Times New Roman" panose="02020603050405020304" pitchFamily="18" charset="0"/>
                        </a:rPr>
                        <a:t> </a:t>
                      </a:r>
                      <a:endParaRPr lang="en-GB" sz="12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70210413"/>
                  </a:ext>
                </a:extLst>
              </a:tr>
              <a:tr h="843749">
                <a:tc>
                  <a:txBody>
                    <a:bodyPr/>
                    <a:lstStyle/>
                    <a:p>
                      <a:pPr>
                        <a:lnSpc>
                          <a:spcPct val="107000"/>
                        </a:lnSpc>
                        <a:spcAft>
                          <a:spcPts val="0"/>
                        </a:spcAft>
                      </a:pPr>
                      <a:r>
                        <a:rPr lang="en-GB" sz="1200" dirty="0">
                          <a:effectLst/>
                          <a:latin typeface="+mj-lt"/>
                        </a:rPr>
                        <a:t>Victims/survivors access a high-quality service </a:t>
                      </a:r>
                    </a:p>
                    <a:p>
                      <a:pPr algn="ct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27271" marR="2727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lvl="0" indent="0">
                        <a:lnSpc>
                          <a:spcPct val="107000"/>
                        </a:lnSpc>
                        <a:spcAft>
                          <a:spcPts val="0"/>
                        </a:spcAft>
                        <a:buFont typeface="Symbol" panose="05050102010706020507" pitchFamily="18" charset="2"/>
                        <a:buNone/>
                      </a:pPr>
                      <a:r>
                        <a:rPr lang="en-GB" sz="1200" dirty="0">
                          <a:effectLst/>
                          <a:latin typeface="+mj-lt"/>
                        </a:rPr>
                        <a:t>Victims/survivors access the Safe Spaces service. </a:t>
                      </a:r>
                    </a:p>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27271" marR="2727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a:effectLst/>
                          <a:latin typeface="+mj-lt"/>
                        </a:rPr>
                        <a:t> </a:t>
                      </a:r>
                      <a:r>
                        <a:rPr lang="en-GB" sz="1400" b="1" dirty="0" smtClean="0">
                          <a:effectLst/>
                          <a:latin typeface="+mj-lt"/>
                        </a:rPr>
                        <a:t>KPI</a:t>
                      </a:r>
                      <a:r>
                        <a:rPr lang="en-GB" sz="1400" b="1" baseline="0" dirty="0" smtClean="0">
                          <a:effectLst/>
                          <a:latin typeface="+mj-lt"/>
                        </a:rPr>
                        <a:t> </a:t>
                      </a:r>
                      <a:r>
                        <a:rPr lang="en-GB" sz="1400" b="1" dirty="0" smtClean="0">
                          <a:effectLst/>
                          <a:latin typeface="+mj-lt"/>
                        </a:rPr>
                        <a:t>27</a:t>
                      </a:r>
                      <a:r>
                        <a:rPr lang="en-GB" sz="1200" dirty="0" smtClean="0">
                          <a:effectLst/>
                          <a:latin typeface="+mj-lt"/>
                        </a:rPr>
                        <a:t>: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smtClean="0">
                          <a:effectLst/>
                          <a:latin typeface="+mj-lt"/>
                        </a:rPr>
                        <a:t> A survey to cover delivery of support in which</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smtClean="0">
                          <a:effectLst/>
                          <a:latin typeface="+mj-lt"/>
                        </a:rPr>
                        <a:t> Service Users report ease of access to service</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smtClean="0">
                          <a:effectLst/>
                          <a:latin typeface="+mj-lt"/>
                        </a:rPr>
                        <a:t> (min average score 4) in terms of method and</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smtClean="0">
                          <a:effectLst/>
                          <a:latin typeface="+mj-lt"/>
                        </a:rPr>
                        <a:t> time of being able to make contact (where 1 is</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smtClean="0">
                          <a:effectLst/>
                          <a:latin typeface="+mj-lt"/>
                        </a:rPr>
                        <a:t> not at all satisfied and 5 is extremely satisfied) </a:t>
                      </a:r>
                    </a:p>
                    <a:p>
                      <a:pPr>
                        <a:lnSpc>
                          <a:spcPct val="107000"/>
                        </a:lnSpc>
                        <a:spcAft>
                          <a:spcPts val="0"/>
                        </a:spcAft>
                      </a:pPr>
                      <a:endParaRPr lang="en-GB" sz="1200" dirty="0">
                        <a:effectLst/>
                        <a:latin typeface="+mj-lt"/>
                        <a:ea typeface="Calibri" panose="020F0502020204030204" pitchFamily="34" charset="0"/>
                        <a:cs typeface="Times New Roman" panose="02020603050405020304" pitchFamily="18" charset="0"/>
                      </a:endParaRPr>
                    </a:p>
                  </a:txBody>
                  <a:tcPr marL="27271" marR="2727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baseline="0" dirty="0" smtClean="0">
                          <a:effectLst/>
                          <a:latin typeface="+mj-lt"/>
                        </a:rPr>
                        <a:t>        4</a:t>
                      </a:r>
                    </a:p>
                  </a:txBody>
                  <a:tcPr marL="27271" marR="2727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endParaRPr lang="en-GB" sz="1200" baseline="0" dirty="0" smtClean="0">
                        <a:effectLst/>
                        <a:latin typeface="+mj-l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kern="1200" dirty="0" smtClean="0">
                          <a:solidFill>
                            <a:srgbClr val="000000"/>
                          </a:solidFill>
                          <a:effectLst/>
                          <a:latin typeface="+mj-lt"/>
                          <a:ea typeface="Calibri" panose="020F0502020204030204" pitchFamily="34" charset="0"/>
                          <a:cs typeface="Times New Roman" panose="02020603050405020304" pitchFamily="18" charset="0"/>
                        </a:rPr>
                        <a:t>These figures are based</a:t>
                      </a:r>
                      <a:r>
                        <a:rPr lang="en-GB" sz="1200" kern="1200" baseline="0" dirty="0" smtClean="0">
                          <a:solidFill>
                            <a:srgbClr val="000000"/>
                          </a:solidFill>
                          <a:effectLst/>
                          <a:latin typeface="+mj-lt"/>
                          <a:ea typeface="Calibri" panose="020F0502020204030204" pitchFamily="34" charset="0"/>
                          <a:cs typeface="Times New Roman" panose="02020603050405020304" pitchFamily="18" charset="0"/>
                        </a:rPr>
                        <a:t> on </a:t>
                      </a:r>
                      <a:r>
                        <a:rPr lang="en-GB" sz="1200" kern="1200" baseline="0" dirty="0" smtClean="0">
                          <a:solidFill>
                            <a:schemeClr val="tx1"/>
                          </a:solidFill>
                          <a:effectLst/>
                          <a:latin typeface="+mj-lt"/>
                          <a:ea typeface="Calibri" panose="020F0502020204030204" pitchFamily="34" charset="0"/>
                          <a:cs typeface="Times New Roman" panose="02020603050405020304" pitchFamily="18" charset="0"/>
                        </a:rPr>
                        <a:t>1</a:t>
                      </a:r>
                      <a:r>
                        <a:rPr lang="en-GB" sz="1200" kern="1200" baseline="0" dirty="0" smtClean="0">
                          <a:solidFill>
                            <a:srgbClr val="FF0000"/>
                          </a:solidFill>
                          <a:effectLst/>
                          <a:latin typeface="+mj-lt"/>
                          <a:ea typeface="Calibri" panose="020F0502020204030204" pitchFamily="34" charset="0"/>
                          <a:cs typeface="Times New Roman" panose="02020603050405020304" pitchFamily="18" charset="0"/>
                        </a:rPr>
                        <a:t> </a:t>
                      </a:r>
                      <a:r>
                        <a:rPr lang="en-GB" sz="1200" kern="1200" baseline="0" dirty="0" smtClean="0">
                          <a:solidFill>
                            <a:srgbClr val="000000"/>
                          </a:solidFill>
                          <a:effectLst/>
                          <a:latin typeface="+mj-lt"/>
                          <a:ea typeface="Calibri" panose="020F0502020204030204" pitchFamily="34" charset="0"/>
                          <a:cs typeface="Times New Roman" panose="02020603050405020304" pitchFamily="18" charset="0"/>
                        </a:rPr>
                        <a:t>returned survey.</a:t>
                      </a:r>
                      <a:endParaRPr lang="en-GB" sz="1200" kern="120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200" baseline="0" dirty="0" smtClean="0">
                          <a:effectLst/>
                          <a:latin typeface="+mj-lt"/>
                        </a:rPr>
                        <a:t>The percentage is based on 1 response of which 100%  agreed service was easy to access.</a:t>
                      </a:r>
                    </a:p>
                    <a:p>
                      <a:pPr>
                        <a:lnSpc>
                          <a:spcPct val="107000"/>
                        </a:lnSpc>
                        <a:spcAft>
                          <a:spcPts val="0"/>
                        </a:spcAft>
                      </a:pPr>
                      <a:endParaRPr lang="en-GB" sz="1200" baseline="0" dirty="0" smtClean="0">
                        <a:effectLst/>
                        <a:latin typeface="+mj-lt"/>
                      </a:endParaRPr>
                    </a:p>
                    <a:p>
                      <a:pPr>
                        <a:lnSpc>
                          <a:spcPct val="107000"/>
                        </a:lnSpc>
                        <a:spcAft>
                          <a:spcPts val="0"/>
                        </a:spcAft>
                      </a:pPr>
                      <a:r>
                        <a:rPr lang="en-GB" sz="1200" baseline="0" dirty="0" smtClean="0">
                          <a:effectLst/>
                          <a:latin typeface="+mj-lt"/>
                        </a:rPr>
                        <a:t>*note in the new survey the criteria for scoring</a:t>
                      </a:r>
                    </a:p>
                    <a:p>
                      <a:pPr>
                        <a:lnSpc>
                          <a:spcPct val="107000"/>
                        </a:lnSpc>
                        <a:spcAft>
                          <a:spcPts val="0"/>
                        </a:spcAft>
                      </a:pPr>
                      <a:r>
                        <a:rPr lang="en-GB" sz="1200" baseline="0" dirty="0" smtClean="0">
                          <a:effectLst/>
                          <a:latin typeface="+mj-lt"/>
                        </a:rPr>
                        <a:t>  is now relative to: </a:t>
                      </a:r>
                    </a:p>
                    <a:p>
                      <a:pPr marL="228600" indent="-228600">
                        <a:lnSpc>
                          <a:spcPct val="107000"/>
                        </a:lnSpc>
                        <a:spcAft>
                          <a:spcPts val="0"/>
                        </a:spcAft>
                        <a:buFont typeface="+mj-lt"/>
                        <a:buAutoNum type="arabicPeriod"/>
                      </a:pPr>
                      <a:r>
                        <a:rPr lang="en-GB" sz="1200" baseline="0" dirty="0" smtClean="0">
                          <a:effectLst/>
                          <a:latin typeface="+mj-lt"/>
                        </a:rPr>
                        <a:t>Not easy to access</a:t>
                      </a:r>
                    </a:p>
                    <a:p>
                      <a:pPr marL="228600" indent="-228600">
                        <a:lnSpc>
                          <a:spcPct val="107000"/>
                        </a:lnSpc>
                        <a:spcAft>
                          <a:spcPts val="0"/>
                        </a:spcAft>
                        <a:buFont typeface="+mj-lt"/>
                        <a:buAutoNum type="arabicPeriod"/>
                      </a:pPr>
                      <a:r>
                        <a:rPr lang="en-GB" sz="1200" baseline="0" dirty="0" smtClean="0">
                          <a:effectLst/>
                          <a:latin typeface="+mj-lt"/>
                        </a:rPr>
                        <a:t>Somewhat easy to access</a:t>
                      </a:r>
                    </a:p>
                    <a:p>
                      <a:pPr marL="228600" indent="-228600">
                        <a:lnSpc>
                          <a:spcPct val="107000"/>
                        </a:lnSpc>
                        <a:spcAft>
                          <a:spcPts val="0"/>
                        </a:spcAft>
                        <a:buFont typeface="+mj-lt"/>
                        <a:buAutoNum type="arabicPeriod"/>
                      </a:pPr>
                      <a:r>
                        <a:rPr lang="en-GB" sz="1200" baseline="0" dirty="0" smtClean="0">
                          <a:effectLst/>
                          <a:latin typeface="+mj-lt"/>
                        </a:rPr>
                        <a:t>Easy to access</a:t>
                      </a:r>
                    </a:p>
                    <a:p>
                      <a:pPr marL="228600" indent="-228600">
                        <a:lnSpc>
                          <a:spcPct val="107000"/>
                        </a:lnSpc>
                        <a:spcAft>
                          <a:spcPts val="0"/>
                        </a:spcAft>
                        <a:buFont typeface="+mj-lt"/>
                        <a:buAutoNum type="arabicPeriod"/>
                      </a:pPr>
                      <a:r>
                        <a:rPr lang="en-GB" sz="1200" baseline="0" dirty="0" smtClean="0">
                          <a:effectLst/>
                          <a:latin typeface="+mj-lt"/>
                        </a:rPr>
                        <a:t>Very easy to access</a:t>
                      </a:r>
                    </a:p>
                    <a:p>
                      <a:pPr marL="228600" indent="-228600">
                        <a:lnSpc>
                          <a:spcPct val="107000"/>
                        </a:lnSpc>
                        <a:spcAft>
                          <a:spcPts val="0"/>
                        </a:spcAft>
                        <a:buFont typeface="+mj-lt"/>
                        <a:buAutoNum type="arabicPeriod"/>
                      </a:pPr>
                      <a:r>
                        <a:rPr lang="en-GB" sz="1200" baseline="0" dirty="0" smtClean="0">
                          <a:effectLst/>
                          <a:latin typeface="+mj-lt"/>
                        </a:rPr>
                        <a:t>N/A</a:t>
                      </a:r>
                    </a:p>
                    <a:p>
                      <a:pPr marL="0" indent="0">
                        <a:lnSpc>
                          <a:spcPct val="107000"/>
                        </a:lnSpc>
                        <a:spcAft>
                          <a:spcPts val="0"/>
                        </a:spcAft>
                        <a:buFont typeface="Arial" panose="020B0604020202020204" pitchFamily="34" charset="0"/>
                        <a:buNone/>
                      </a:pPr>
                      <a:endParaRPr lang="en-GB" sz="1200" baseline="0" dirty="0" smtClean="0">
                        <a:effectLst/>
                        <a:latin typeface="+mj-lt"/>
                      </a:endParaRPr>
                    </a:p>
                    <a:p>
                      <a:pPr marL="0" indent="0">
                        <a:lnSpc>
                          <a:spcPct val="107000"/>
                        </a:lnSpc>
                        <a:spcAft>
                          <a:spcPts val="0"/>
                        </a:spcAft>
                        <a:buFont typeface="Arial" panose="020B0604020202020204" pitchFamily="34" charset="0"/>
                        <a:buNone/>
                      </a:pPr>
                      <a:r>
                        <a:rPr lang="en-GB" sz="1200" baseline="0" dirty="0" smtClean="0">
                          <a:effectLst/>
                          <a:latin typeface="+mj-lt"/>
                        </a:rPr>
                        <a:t>And not as described in the original survey description for KPI 17 which was numerical </a:t>
                      </a:r>
                    </a:p>
                    <a:p>
                      <a:pPr>
                        <a:lnSpc>
                          <a:spcPct val="107000"/>
                        </a:lnSpc>
                        <a:spcAft>
                          <a:spcPts val="0"/>
                        </a:spcAft>
                      </a:pPr>
                      <a:r>
                        <a:rPr lang="en-GB" sz="1200" baseline="0" dirty="0" smtClean="0">
                          <a:effectLst/>
                          <a:latin typeface="+mj-lt"/>
                        </a:rPr>
                        <a:t> </a:t>
                      </a:r>
                      <a:endParaRPr lang="en-GB" sz="1200" dirty="0">
                        <a:effectLst/>
                        <a:latin typeface="+mj-lt"/>
                      </a:endParaRPr>
                    </a:p>
                  </a:txBody>
                  <a:tcPr marL="27271" marR="2727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53432698"/>
                  </a:ext>
                </a:extLst>
              </a:tr>
            </a:tbl>
          </a:graphicData>
        </a:graphic>
      </p:graphicFrame>
      <p:sp>
        <p:nvSpPr>
          <p:cNvPr id="5" name="Title 1"/>
          <p:cNvSpPr>
            <a:spLocks noGrp="1"/>
          </p:cNvSpPr>
          <p:nvPr>
            <p:ph type="title"/>
          </p:nvPr>
        </p:nvSpPr>
        <p:spPr>
          <a:xfrm>
            <a:off x="493776" y="630935"/>
            <a:ext cx="5636674" cy="671023"/>
          </a:xfrm>
        </p:spPr>
        <p:txBody>
          <a:bodyPr>
            <a:normAutofit fontScale="90000"/>
          </a:bodyPr>
          <a:lstStyle/>
          <a:p>
            <a:r>
              <a:rPr lang="en-GB" sz="3600" dirty="0" smtClean="0"/>
              <a:t>User Survey Feedback continued</a:t>
            </a:r>
            <a:endParaRPr lang="en-GB" sz="3600" dirty="0"/>
          </a:p>
        </p:txBody>
      </p:sp>
      <p:sp>
        <p:nvSpPr>
          <p:cNvPr id="6" name="Slide Number Placeholder 5"/>
          <p:cNvSpPr>
            <a:spLocks noGrp="1"/>
          </p:cNvSpPr>
          <p:nvPr>
            <p:ph type="sldNum" sz="quarter" idx="12"/>
          </p:nvPr>
        </p:nvSpPr>
        <p:spPr/>
        <p:txBody>
          <a:bodyPr/>
          <a:lstStyle/>
          <a:p>
            <a:fld id="{6FD1E829-82B9-4B90-871B-8A41F9C88C9A}" type="slidenum">
              <a:rPr lang="en-GB" smtClean="0"/>
              <a:t>14</a:t>
            </a:fld>
            <a:endParaRPr lang="en-GB" dirty="0"/>
          </a:p>
        </p:txBody>
      </p:sp>
    </p:spTree>
    <p:extLst>
      <p:ext uri="{BB962C8B-B14F-4D97-AF65-F5344CB8AC3E}">
        <p14:creationId xmlns:p14="http://schemas.microsoft.com/office/powerpoint/2010/main" val="2761831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618" y="124979"/>
            <a:ext cx="4361873" cy="844839"/>
          </a:xfrm>
        </p:spPr>
        <p:txBody>
          <a:bodyPr>
            <a:normAutofit/>
          </a:bodyPr>
          <a:lstStyle/>
          <a:p>
            <a:r>
              <a:rPr lang="en-GB" sz="3600" dirty="0" smtClean="0"/>
              <a:t>Case Type Summary</a:t>
            </a:r>
            <a:endParaRPr lang="en-GB" sz="3600" dirty="0"/>
          </a:p>
        </p:txBody>
      </p:sp>
      <p:sp>
        <p:nvSpPr>
          <p:cNvPr id="3" name="Slide Number Placeholder 2"/>
          <p:cNvSpPr>
            <a:spLocks noGrp="1"/>
          </p:cNvSpPr>
          <p:nvPr>
            <p:ph type="sldNum" sz="quarter" idx="12"/>
          </p:nvPr>
        </p:nvSpPr>
        <p:spPr>
          <a:xfrm>
            <a:off x="9317611" y="6492875"/>
            <a:ext cx="2743200" cy="365125"/>
          </a:xfrm>
        </p:spPr>
        <p:txBody>
          <a:bodyPr/>
          <a:lstStyle/>
          <a:p>
            <a:fld id="{AF5EA984-BF85-47CA-82A2-9AA4C2F214BF}" type="slidenum">
              <a:rPr lang="en-GB" smtClean="0"/>
              <a:t>15</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63748860"/>
              </p:ext>
            </p:extLst>
          </p:nvPr>
        </p:nvGraphicFramePr>
        <p:xfrm>
          <a:off x="385618" y="971334"/>
          <a:ext cx="11252199" cy="2903328"/>
        </p:xfrm>
        <a:graphic>
          <a:graphicData uri="http://schemas.openxmlformats.org/drawingml/2006/table">
            <a:tbl>
              <a:tblPr>
                <a:tableStyleId>{5C22544A-7EE6-4342-B048-85BDC9FD1C3A}</a:tableStyleId>
              </a:tblPr>
              <a:tblGrid>
                <a:gridCol w="1646382">
                  <a:extLst>
                    <a:ext uri="{9D8B030D-6E8A-4147-A177-3AD203B41FA5}">
                      <a16:colId xmlns:a16="http://schemas.microsoft.com/office/drawing/2014/main" val="2607245989"/>
                    </a:ext>
                  </a:extLst>
                </a:gridCol>
                <a:gridCol w="1496291">
                  <a:extLst>
                    <a:ext uri="{9D8B030D-6E8A-4147-A177-3AD203B41FA5}">
                      <a16:colId xmlns:a16="http://schemas.microsoft.com/office/drawing/2014/main" val="2933708371"/>
                    </a:ext>
                  </a:extLst>
                </a:gridCol>
                <a:gridCol w="3260135">
                  <a:extLst>
                    <a:ext uri="{9D8B030D-6E8A-4147-A177-3AD203B41FA5}">
                      <a16:colId xmlns:a16="http://schemas.microsoft.com/office/drawing/2014/main" val="4025648287"/>
                    </a:ext>
                  </a:extLst>
                </a:gridCol>
                <a:gridCol w="2595720">
                  <a:extLst>
                    <a:ext uri="{9D8B030D-6E8A-4147-A177-3AD203B41FA5}">
                      <a16:colId xmlns:a16="http://schemas.microsoft.com/office/drawing/2014/main" val="3097297966"/>
                    </a:ext>
                  </a:extLst>
                </a:gridCol>
                <a:gridCol w="2253671">
                  <a:extLst>
                    <a:ext uri="{9D8B030D-6E8A-4147-A177-3AD203B41FA5}">
                      <a16:colId xmlns:a16="http://schemas.microsoft.com/office/drawing/2014/main" val="2323096483"/>
                    </a:ext>
                  </a:extLst>
                </a:gridCol>
              </a:tblGrid>
              <a:tr h="438510">
                <a:tc>
                  <a:txBody>
                    <a:bodyPr/>
                    <a:lstStyle/>
                    <a:p>
                      <a:pPr algn="ctr" fontAlgn="t"/>
                      <a:endParaRPr lang="en-GB" sz="1600" b="1" i="0" u="none" strike="noStrike" dirty="0">
                        <a:solidFill>
                          <a:srgbClr val="000000"/>
                        </a:solidFill>
                        <a:effectLst/>
                        <a:latin typeface="+mj-lt"/>
                      </a:endParaRPr>
                    </a:p>
                    <a:p>
                      <a:pPr algn="ctr" fontAlgn="t"/>
                      <a:endParaRPr lang="en-GB" sz="1600" b="1" i="0" u="none" strike="noStrike" dirty="0">
                        <a:solidFill>
                          <a:srgbClr val="000000"/>
                        </a:solidFill>
                        <a:effectLst/>
                        <a:latin typeface="+mj-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t"/>
                      <a:r>
                        <a:rPr lang="en-GB" sz="1600" b="1" i="0" u="none" strike="noStrike" dirty="0">
                          <a:solidFill>
                            <a:srgbClr val="000000"/>
                          </a:solidFill>
                          <a:effectLst/>
                          <a:latin typeface="+mj-lt"/>
                        </a:rPr>
                        <a:t>Outcome </a:t>
                      </a:r>
                      <a:r>
                        <a:rPr lang="en-GB" sz="1600" b="1" i="0" u="none" strike="noStrike" dirty="0" smtClean="0">
                          <a:solidFill>
                            <a:srgbClr val="000000"/>
                          </a:solidFill>
                          <a:effectLst/>
                          <a:latin typeface="+mj-lt"/>
                        </a:rPr>
                        <a:t>Descriptor </a:t>
                      </a:r>
                      <a:endParaRPr lang="en-GB" sz="1600" b="1" i="0" u="none" strike="noStrike" dirty="0">
                        <a:solidFill>
                          <a:srgbClr val="000000"/>
                        </a:solidFill>
                        <a:effectLst/>
                        <a:latin typeface="+mj-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600" b="1" i="0" u="none" strike="noStrike" dirty="0">
                          <a:solidFill>
                            <a:srgbClr val="000000"/>
                          </a:solidFill>
                          <a:effectLst/>
                          <a:latin typeface="+mj-lt"/>
                        </a:rPr>
                        <a:t>Key Performance Indicators (KPIs)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600" b="1" i="0" u="none" strike="noStrike" dirty="0" smtClean="0">
                          <a:solidFill>
                            <a:srgbClr val="000000"/>
                          </a:solidFill>
                          <a:effectLst/>
                          <a:latin typeface="+mj-lt"/>
                        </a:rPr>
                        <a:t>Actuals</a:t>
                      </a:r>
                      <a:r>
                        <a:rPr lang="en-GB" sz="1600" b="1" i="0" u="none" strike="noStrike" dirty="0">
                          <a:solidFill>
                            <a:srgbClr val="000000"/>
                          </a:solidFill>
                          <a:effectLst/>
                          <a:latin typeface="+mj-lt"/>
                        </a:rPr>
                        <a:t> </a:t>
                      </a:r>
                    </a:p>
                  </a:txBody>
                  <a:tcPr marL="1905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600" b="1" i="0" u="none" strike="noStrike" dirty="0">
                          <a:solidFill>
                            <a:srgbClr val="000000"/>
                          </a:solidFill>
                          <a:effectLst/>
                          <a:latin typeface="+mj-lt"/>
                        </a:rPr>
                        <a:t>Comments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95932307"/>
                  </a:ext>
                </a:extLst>
              </a:tr>
              <a:tr h="438510">
                <a:tc rowSpan="5">
                  <a:txBody>
                    <a:bodyPr/>
                    <a:lstStyle/>
                    <a:p>
                      <a:pPr algn="ctr" fontAlgn="ctr"/>
                      <a:r>
                        <a:rPr lang="en-US" sz="1400" u="none" strike="noStrike" dirty="0">
                          <a:effectLst/>
                          <a:latin typeface="+mj-lt"/>
                        </a:rPr>
                        <a:t>Victims/survivors access a high-quality service </a:t>
                      </a:r>
                      <a:endParaRPr lang="en-US" sz="14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5">
                  <a:txBody>
                    <a:bodyPr/>
                    <a:lstStyle/>
                    <a:p>
                      <a:pPr algn="ctr" fontAlgn="ctr"/>
                      <a:r>
                        <a:rPr lang="en-US" sz="1400" u="none" strike="noStrike" dirty="0">
                          <a:effectLst/>
                          <a:latin typeface="+mj-lt"/>
                        </a:rPr>
                        <a:t>Victims/survivors access the Safe Spaces service. </a:t>
                      </a:r>
                      <a:endParaRPr lang="en-US" sz="14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l" fontAlgn="t"/>
                      <a:r>
                        <a:rPr lang="en-US" sz="1400" b="1" u="none" strike="noStrike" dirty="0" smtClean="0">
                          <a:effectLst/>
                          <a:latin typeface="+mj-lt"/>
                        </a:rPr>
                        <a:t> KPI</a:t>
                      </a:r>
                      <a:r>
                        <a:rPr lang="en-US" sz="1400" b="1" u="none" strike="noStrike" baseline="0" dirty="0" smtClean="0">
                          <a:effectLst/>
                          <a:latin typeface="+mj-lt"/>
                        </a:rPr>
                        <a:t> </a:t>
                      </a:r>
                      <a:r>
                        <a:rPr lang="en-US" sz="1400" b="1" u="none" strike="noStrike" dirty="0" smtClean="0">
                          <a:effectLst/>
                          <a:latin typeface="+mj-lt"/>
                        </a:rPr>
                        <a:t>28</a:t>
                      </a:r>
                      <a:r>
                        <a:rPr lang="en-US" sz="1400" u="none" strike="noStrike" dirty="0" smtClean="0">
                          <a:effectLst/>
                          <a:latin typeface="+mj-lt"/>
                        </a:rPr>
                        <a:t> No. </a:t>
                      </a:r>
                      <a:r>
                        <a:rPr lang="en-US" sz="1400" u="none" strike="noStrike" dirty="0">
                          <a:effectLst/>
                          <a:latin typeface="+mj-lt"/>
                        </a:rPr>
                        <a:t>of new cases accepted </a:t>
                      </a:r>
                      <a:r>
                        <a:rPr lang="en-US" sz="1400" u="none" strike="noStrike" dirty="0" smtClean="0">
                          <a:effectLst/>
                          <a:latin typeface="+mj-lt"/>
                        </a:rPr>
                        <a:t>and</a:t>
                      </a:r>
                    </a:p>
                    <a:p>
                      <a:pPr algn="l" fontAlgn="t"/>
                      <a:r>
                        <a:rPr lang="en-US" sz="1400" u="none" strike="noStrike" dirty="0" smtClean="0">
                          <a:effectLst/>
                          <a:latin typeface="+mj-lt"/>
                        </a:rPr>
                        <a:t> </a:t>
                      </a:r>
                      <a:r>
                        <a:rPr lang="en-US" sz="1400" u="none" strike="noStrike" dirty="0">
                          <a:effectLst/>
                          <a:latin typeface="+mj-lt"/>
                        </a:rPr>
                        <a:t>rejected by Victim </a:t>
                      </a:r>
                      <a:r>
                        <a:rPr lang="en-US" sz="1400" u="none" strike="noStrike" dirty="0" smtClean="0">
                          <a:effectLst/>
                          <a:latin typeface="+mj-lt"/>
                        </a:rPr>
                        <a:t>Support </a:t>
                      </a:r>
                      <a:r>
                        <a:rPr lang="en-US" sz="1400" u="none" strike="noStrike" dirty="0">
                          <a:effectLst/>
                          <a:latin typeface="+mj-lt"/>
                        </a:rPr>
                        <a:t>including </a:t>
                      </a:r>
                      <a:r>
                        <a:rPr lang="en-US" sz="1400" u="none" strike="noStrike" dirty="0" smtClean="0">
                          <a:effectLst/>
                          <a:latin typeface="+mj-lt"/>
                        </a:rPr>
                        <a:t>why</a:t>
                      </a:r>
                    </a:p>
                    <a:p>
                      <a:pPr algn="l" fontAlgn="t"/>
                      <a:r>
                        <a:rPr lang="en-US" sz="1400" u="none" strike="noStrike" dirty="0" smtClean="0">
                          <a:effectLst/>
                          <a:latin typeface="+mj-lt"/>
                        </a:rPr>
                        <a:t> </a:t>
                      </a:r>
                      <a:r>
                        <a:rPr lang="en-US" sz="1400" u="none" strike="noStrike" dirty="0">
                          <a:effectLst/>
                          <a:latin typeface="+mj-lt"/>
                        </a:rPr>
                        <a:t>cases are rejected </a:t>
                      </a:r>
                      <a:endParaRPr lang="en-US" sz="14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GB" sz="1400" u="none" strike="noStrike" dirty="0">
                          <a:effectLst/>
                          <a:latin typeface="+mj-lt"/>
                        </a:rPr>
                        <a:t>New </a:t>
                      </a:r>
                      <a:r>
                        <a:rPr lang="en-GB" sz="1400" u="none" strike="noStrike" dirty="0" smtClean="0">
                          <a:effectLst/>
                          <a:latin typeface="+mj-lt"/>
                        </a:rPr>
                        <a:t>cases  - 29</a:t>
                      </a:r>
                      <a:endParaRPr lang="en-GB" sz="1400" b="0" i="0" u="none" strike="noStrike" dirty="0">
                        <a:solidFill>
                          <a:srgbClr val="00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ctr" fontAlgn="ctr"/>
                      <a:r>
                        <a:rPr lang="en-GB" sz="1400" b="0" i="0" u="none" strike="noStrike" dirty="0" smtClean="0">
                          <a:solidFill>
                            <a:srgbClr val="000000"/>
                          </a:solidFill>
                          <a:effectLst/>
                          <a:latin typeface="+mj-lt"/>
                        </a:rPr>
                        <a:t>This Quarter Jan – Mar 2022</a:t>
                      </a:r>
                    </a:p>
                    <a:p>
                      <a:pPr algn="ctr" fontAlgn="ctr"/>
                      <a:endParaRPr lang="en-GB" sz="1400" b="0" i="0" u="none" strike="noStrike" dirty="0">
                        <a:solidFill>
                          <a:srgbClr val="000000"/>
                        </a:solidFill>
                        <a:effectLst/>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10902855"/>
                  </a:ext>
                </a:extLst>
              </a:tr>
              <a:tr h="43851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t"/>
                      <a:r>
                        <a:rPr lang="en-GB" sz="1400" u="none" strike="noStrike" dirty="0" smtClean="0">
                          <a:effectLst/>
                          <a:latin typeface="+mj-lt"/>
                        </a:rPr>
                        <a:t>Non</a:t>
                      </a:r>
                      <a:r>
                        <a:rPr lang="en-GB" sz="1400" u="none" strike="noStrike" baseline="0" dirty="0" smtClean="0">
                          <a:effectLst/>
                          <a:latin typeface="+mj-lt"/>
                        </a:rPr>
                        <a:t> qualifying</a:t>
                      </a:r>
                      <a:r>
                        <a:rPr lang="en-GB" sz="1400" u="none" strike="noStrike" dirty="0" smtClean="0">
                          <a:effectLst/>
                          <a:latin typeface="+mj-lt"/>
                        </a:rPr>
                        <a:t> cases –  5</a:t>
                      </a:r>
                    </a:p>
                    <a:p>
                      <a:pPr algn="l" fontAlgn="t"/>
                      <a:r>
                        <a:rPr lang="en-GB" sz="1400" u="none" strike="noStrike" dirty="0" smtClean="0">
                          <a:effectLst/>
                          <a:latin typeface="+mj-lt"/>
                        </a:rPr>
                        <a:t> </a:t>
                      </a:r>
                      <a:r>
                        <a:rPr lang="en-GB" sz="1400" b="0" i="1" u="none" strike="noStrike" dirty="0" smtClean="0">
                          <a:solidFill>
                            <a:srgbClr val="000000"/>
                          </a:solidFill>
                          <a:effectLst/>
                          <a:latin typeface="+mj-lt"/>
                        </a:rPr>
                        <a:t>(</a:t>
                      </a:r>
                      <a:r>
                        <a:rPr lang="en-GB" sz="1400" b="0" i="1" u="none" strike="noStrike" baseline="0" dirty="0" smtClean="0">
                          <a:solidFill>
                            <a:srgbClr val="FF0000"/>
                          </a:solidFill>
                          <a:effectLst/>
                          <a:latin typeface="+mj-lt"/>
                        </a:rPr>
                        <a:t>not fitting criteria)</a:t>
                      </a:r>
                      <a:endParaRPr lang="en-GB" sz="1400" b="0" i="1" u="none" strike="noStrike" dirty="0">
                        <a:solidFill>
                          <a:srgbClr val="FF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r" fontAlgn="t"/>
                      <a:endParaRPr lang="en-GB" sz="1400" b="0" i="0" u="none" strike="noStrike" dirty="0">
                        <a:solidFill>
                          <a:srgbClr val="000000"/>
                        </a:solidFill>
                        <a:effectLst/>
                        <a:latin typeface="+mj-lt"/>
                      </a:endParaRPr>
                    </a:p>
                  </a:txBody>
                  <a:tcPr marL="4479" marR="67178" marT="4479" marB="0">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188854"/>
                  </a:ext>
                </a:extLst>
              </a:tr>
              <a:tr h="655258">
                <a:tc vMerge="1">
                  <a:txBody>
                    <a:bodyPr/>
                    <a:lstStyle/>
                    <a:p>
                      <a:endParaRPr lang="en-GB"/>
                    </a:p>
                  </a:txBody>
                  <a:tcPr/>
                </a:tc>
                <a:tc vMerge="1">
                  <a:txBody>
                    <a:bodyPr/>
                    <a:lstStyle/>
                    <a:p>
                      <a:endParaRPr lang="en-GB"/>
                    </a:p>
                  </a:txBody>
                  <a:tcPr/>
                </a:tc>
                <a:tc rowSpan="3">
                  <a:txBody>
                    <a:bodyPr/>
                    <a:lstStyle/>
                    <a:p>
                      <a:pPr algn="l" fontAlgn="t"/>
                      <a:r>
                        <a:rPr lang="en-US" sz="1400" b="1" u="none" strike="noStrike" dirty="0" smtClean="0">
                          <a:effectLst/>
                          <a:latin typeface="+mj-lt"/>
                        </a:rPr>
                        <a:t> KPI</a:t>
                      </a:r>
                      <a:r>
                        <a:rPr lang="en-US" sz="1400" b="1" u="none" strike="noStrike" baseline="0" dirty="0" smtClean="0">
                          <a:effectLst/>
                          <a:latin typeface="+mj-lt"/>
                        </a:rPr>
                        <a:t> 2</a:t>
                      </a:r>
                      <a:r>
                        <a:rPr lang="en-US" sz="1400" b="1" u="none" strike="noStrike" dirty="0" smtClean="0">
                          <a:effectLst/>
                          <a:latin typeface="+mj-lt"/>
                        </a:rPr>
                        <a:t>9 </a:t>
                      </a:r>
                      <a:r>
                        <a:rPr lang="en-US" sz="1400" u="none" strike="noStrike" dirty="0">
                          <a:effectLst/>
                          <a:latin typeface="+mj-lt"/>
                        </a:rPr>
                        <a:t>No. of active cases at month end; </a:t>
                      </a:r>
                      <a:endParaRPr lang="en-US" sz="1400" u="none" strike="noStrike" dirty="0" smtClean="0">
                        <a:effectLst/>
                        <a:latin typeface="+mj-lt"/>
                      </a:endParaRPr>
                    </a:p>
                    <a:p>
                      <a:pPr algn="l" fontAlgn="t"/>
                      <a:r>
                        <a:rPr lang="en-US" sz="1400" u="none" strike="noStrike" dirty="0" smtClean="0">
                          <a:effectLst/>
                          <a:latin typeface="+mj-lt"/>
                        </a:rPr>
                        <a:t> No</a:t>
                      </a:r>
                      <a:r>
                        <a:rPr lang="en-US" sz="1400" u="none" strike="noStrike" dirty="0">
                          <a:effectLst/>
                          <a:latin typeface="+mj-lt"/>
                        </a:rPr>
                        <a:t>. of new cases opened during the month</a:t>
                      </a:r>
                      <a:r>
                        <a:rPr lang="en-US" sz="1400" u="none" strike="noStrike" dirty="0" smtClean="0">
                          <a:effectLst/>
                          <a:latin typeface="+mj-lt"/>
                        </a:rPr>
                        <a:t>;</a:t>
                      </a:r>
                    </a:p>
                    <a:p>
                      <a:pPr algn="l" fontAlgn="t"/>
                      <a:r>
                        <a:rPr lang="en-US" sz="1400" u="none" strike="noStrike" dirty="0" smtClean="0">
                          <a:effectLst/>
                          <a:latin typeface="+mj-lt"/>
                        </a:rPr>
                        <a:t> </a:t>
                      </a:r>
                      <a:r>
                        <a:rPr lang="en-US" sz="1400" u="none" strike="noStrike" dirty="0">
                          <a:effectLst/>
                          <a:latin typeface="+mj-lt"/>
                        </a:rPr>
                        <a:t>No. of cases closed during the month </a:t>
                      </a:r>
                      <a:endParaRPr lang="en-US" sz="14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t"/>
                      <a:r>
                        <a:rPr lang="en-US" sz="1400" u="none" strike="noStrike" dirty="0">
                          <a:effectLst/>
                          <a:latin typeface="+mj-lt"/>
                        </a:rPr>
                        <a:t>Active cases </a:t>
                      </a:r>
                      <a:r>
                        <a:rPr lang="en-US" sz="1400" u="none" strike="noStrike" dirty="0" smtClean="0">
                          <a:effectLst/>
                          <a:latin typeface="+mj-lt"/>
                        </a:rPr>
                        <a:t>at</a:t>
                      </a:r>
                      <a:r>
                        <a:rPr lang="en-US" sz="1400" u="none" strike="noStrike" baseline="0" dirty="0" smtClean="0">
                          <a:effectLst/>
                          <a:latin typeface="+mj-lt"/>
                        </a:rPr>
                        <a:t> quarter </a:t>
                      </a:r>
                      <a:r>
                        <a:rPr lang="en-US" sz="1400" u="none" strike="noStrike" dirty="0" smtClean="0">
                          <a:effectLst/>
                          <a:latin typeface="+mj-lt"/>
                        </a:rPr>
                        <a:t>end – 80</a:t>
                      </a: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3">
                  <a:txBody>
                    <a:bodyPr/>
                    <a:lstStyle/>
                    <a:p>
                      <a:pPr algn="ctr" fontAlgn="t"/>
                      <a:endParaRPr lang="en-GB" sz="2400" b="1" i="0" u="none" strike="noStrike" dirty="0">
                        <a:solidFill>
                          <a:srgbClr val="000000"/>
                        </a:solidFill>
                        <a:effectLst/>
                        <a:latin typeface="+mj-lt"/>
                      </a:endParaRPr>
                    </a:p>
                    <a:p>
                      <a:pPr algn="ctr" fontAlgn="t"/>
                      <a:r>
                        <a:rPr lang="en-GB" sz="1400" b="0" i="0" u="none" strike="noStrike" dirty="0" smtClean="0">
                          <a:solidFill>
                            <a:srgbClr val="000000"/>
                          </a:solidFill>
                          <a:effectLst/>
                          <a:latin typeface="+mj-lt"/>
                        </a:rPr>
                        <a:t>This Quarter Jan – Mar 2022</a:t>
                      </a:r>
                      <a:endParaRPr lang="en-GB" sz="1400" b="0" i="0" u="none" strike="noStrike" dirty="0">
                        <a:solidFill>
                          <a:srgbClr val="000000"/>
                        </a:solidFill>
                        <a:effectLst/>
                        <a:latin typeface="+mj-lt"/>
                      </a:endParaRPr>
                    </a:p>
                  </a:txBody>
                  <a:tcPr marL="4479" marR="67178" marT="447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51328723"/>
                  </a:ext>
                </a:extLst>
              </a:tr>
              <a:tr h="43851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ctr"/>
                      <a:r>
                        <a:rPr lang="en-GB" sz="1400" u="none" strike="noStrike" dirty="0">
                          <a:effectLst/>
                          <a:latin typeface="+mj-lt"/>
                        </a:rPr>
                        <a:t>New </a:t>
                      </a:r>
                      <a:r>
                        <a:rPr lang="en-GB" sz="1400" u="none" strike="noStrike" dirty="0" smtClean="0">
                          <a:effectLst/>
                          <a:latin typeface="+mj-lt"/>
                        </a:rPr>
                        <a:t>cases –  29</a:t>
                      </a:r>
                      <a:endParaRPr lang="en-GB" sz="1400" b="0" i="0" u="none" strike="noStrike" dirty="0">
                        <a:solidFill>
                          <a:srgbClr val="00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r" fontAlgn="ctr"/>
                      <a:endParaRPr lang="en-GB" sz="1400" b="0" i="0" u="none" strike="noStrike" dirty="0">
                        <a:solidFill>
                          <a:srgbClr val="000000"/>
                        </a:solidFill>
                        <a:effectLst/>
                        <a:latin typeface="+mj-lt"/>
                      </a:endParaRPr>
                    </a:p>
                  </a:txBody>
                  <a:tcPr marL="4479" marR="67178" marT="4479" marB="0" anchor="ctr">
                    <a:lnR w="31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82096372"/>
                  </a:ext>
                </a:extLst>
              </a:tr>
              <a:tr h="43851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ctr"/>
                      <a:r>
                        <a:rPr lang="en-GB" sz="1400" u="none" strike="noStrike" dirty="0">
                          <a:effectLst/>
                          <a:latin typeface="+mj-lt"/>
                        </a:rPr>
                        <a:t>Cases </a:t>
                      </a:r>
                      <a:r>
                        <a:rPr lang="en-GB" sz="1400" u="none" strike="noStrike" dirty="0" smtClean="0">
                          <a:effectLst/>
                          <a:latin typeface="+mj-lt"/>
                        </a:rPr>
                        <a:t>closed –</a:t>
                      </a:r>
                      <a:r>
                        <a:rPr lang="en-GB" sz="1400" u="none" strike="noStrike" baseline="0" dirty="0" smtClean="0">
                          <a:effectLst/>
                          <a:latin typeface="+mj-lt"/>
                        </a:rPr>
                        <a:t>  25</a:t>
                      </a:r>
                    </a:p>
                    <a:p>
                      <a:pPr algn="l" fontAlgn="ctr"/>
                      <a:r>
                        <a:rPr lang="en-GB" sz="1400" i="1" u="none" strike="noStrike" dirty="0" smtClean="0">
                          <a:effectLst/>
                          <a:latin typeface="+mj-lt"/>
                        </a:rPr>
                        <a:t>(</a:t>
                      </a:r>
                      <a:r>
                        <a:rPr lang="en-GB" sz="1400" i="1" u="none" strike="noStrike" dirty="0" smtClean="0">
                          <a:solidFill>
                            <a:srgbClr val="FF0000"/>
                          </a:solidFill>
                          <a:effectLst/>
                          <a:latin typeface="+mj-lt"/>
                        </a:rPr>
                        <a:t>Includes 5 non qualifying cases)</a:t>
                      </a:r>
                      <a:endParaRPr lang="en-GB" sz="1400" b="0" i="0" u="none" strike="noStrike" dirty="0">
                        <a:solidFill>
                          <a:srgbClr val="FF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r" fontAlgn="ctr"/>
                      <a:endParaRPr lang="en-GB" sz="1400" b="0" i="0" u="none" strike="noStrike" dirty="0">
                        <a:solidFill>
                          <a:srgbClr val="000000"/>
                        </a:solidFill>
                        <a:effectLst/>
                        <a:latin typeface="+mj-lt"/>
                      </a:endParaRPr>
                    </a:p>
                  </a:txBody>
                  <a:tcPr marL="4479" marR="67178" marT="4479" marB="0" anchor="ctr">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2013201"/>
                  </a:ext>
                </a:extLst>
              </a:tr>
            </a:tbl>
          </a:graphicData>
        </a:graphic>
      </p:graphicFrame>
    </p:spTree>
    <p:extLst>
      <p:ext uri="{BB962C8B-B14F-4D97-AF65-F5344CB8AC3E}">
        <p14:creationId xmlns:p14="http://schemas.microsoft.com/office/powerpoint/2010/main" val="802940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5EA984-BF85-47CA-82A2-9AA4C2F214BF}" type="slidenum">
              <a:rPr lang="en-GB" smtClean="0"/>
              <a:t>16</a:t>
            </a:fld>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824495929"/>
              </p:ext>
            </p:extLst>
          </p:nvPr>
        </p:nvGraphicFramePr>
        <p:xfrm>
          <a:off x="161487" y="676648"/>
          <a:ext cx="11769980" cy="5825850"/>
        </p:xfrm>
        <a:graphic>
          <a:graphicData uri="http://schemas.openxmlformats.org/drawingml/2006/table">
            <a:tbl>
              <a:tblPr>
                <a:tableStyleId>{5C22544A-7EE6-4342-B048-85BDC9FD1C3A}</a:tableStyleId>
              </a:tblPr>
              <a:tblGrid>
                <a:gridCol w="1205728">
                  <a:extLst>
                    <a:ext uri="{9D8B030D-6E8A-4147-A177-3AD203B41FA5}">
                      <a16:colId xmlns:a16="http://schemas.microsoft.com/office/drawing/2014/main" val="821285384"/>
                    </a:ext>
                  </a:extLst>
                </a:gridCol>
                <a:gridCol w="1149556">
                  <a:extLst>
                    <a:ext uri="{9D8B030D-6E8A-4147-A177-3AD203B41FA5}">
                      <a16:colId xmlns:a16="http://schemas.microsoft.com/office/drawing/2014/main" val="3000440981"/>
                    </a:ext>
                  </a:extLst>
                </a:gridCol>
                <a:gridCol w="2339642">
                  <a:extLst>
                    <a:ext uri="{9D8B030D-6E8A-4147-A177-3AD203B41FA5}">
                      <a16:colId xmlns:a16="http://schemas.microsoft.com/office/drawing/2014/main" val="2982181678"/>
                    </a:ext>
                  </a:extLst>
                </a:gridCol>
                <a:gridCol w="1671781">
                  <a:extLst>
                    <a:ext uri="{9D8B030D-6E8A-4147-A177-3AD203B41FA5}">
                      <a16:colId xmlns:a16="http://schemas.microsoft.com/office/drawing/2014/main" val="146088692"/>
                    </a:ext>
                  </a:extLst>
                </a:gridCol>
                <a:gridCol w="1183293">
                  <a:extLst>
                    <a:ext uri="{9D8B030D-6E8A-4147-A177-3AD203B41FA5}">
                      <a16:colId xmlns:a16="http://schemas.microsoft.com/office/drawing/2014/main" val="882677664"/>
                    </a:ext>
                  </a:extLst>
                </a:gridCol>
                <a:gridCol w="1093371">
                  <a:extLst>
                    <a:ext uri="{9D8B030D-6E8A-4147-A177-3AD203B41FA5}">
                      <a16:colId xmlns:a16="http://schemas.microsoft.com/office/drawing/2014/main" val="514261242"/>
                    </a:ext>
                  </a:extLst>
                </a:gridCol>
                <a:gridCol w="3126609">
                  <a:extLst>
                    <a:ext uri="{9D8B030D-6E8A-4147-A177-3AD203B41FA5}">
                      <a16:colId xmlns:a16="http://schemas.microsoft.com/office/drawing/2014/main" val="3224720937"/>
                    </a:ext>
                  </a:extLst>
                </a:gridCol>
              </a:tblGrid>
              <a:tr h="460389">
                <a:tc>
                  <a:txBody>
                    <a:bodyPr/>
                    <a:lstStyle/>
                    <a:p>
                      <a:pPr algn="ctr" fontAlgn="t"/>
                      <a:r>
                        <a:rPr lang="en-GB" sz="1200" b="1" i="0" u="none" strike="noStrike" dirty="0">
                          <a:solidFill>
                            <a:srgbClr val="000000"/>
                          </a:solidFill>
                          <a:effectLst/>
                          <a:latin typeface="+mj-lt"/>
                        </a:rPr>
                        <a:t>Outcomes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t"/>
                      <a:r>
                        <a:rPr lang="en-GB" sz="1200" b="1" i="0" u="none" strike="noStrike" dirty="0">
                          <a:solidFill>
                            <a:srgbClr val="000000"/>
                          </a:solidFill>
                          <a:effectLst/>
                          <a:latin typeface="+mj-lt"/>
                        </a:rPr>
                        <a:t>Outcome </a:t>
                      </a:r>
                      <a:r>
                        <a:rPr lang="en-GB" sz="1200" b="1" i="0" u="none" strike="noStrike" dirty="0" smtClean="0">
                          <a:solidFill>
                            <a:srgbClr val="000000"/>
                          </a:solidFill>
                          <a:effectLst/>
                          <a:latin typeface="+mj-lt"/>
                        </a:rPr>
                        <a:t>Descriptor </a:t>
                      </a:r>
                      <a:endParaRPr lang="en-GB" sz="1200" b="1" i="0" u="none" strike="noStrike" dirty="0">
                        <a:solidFill>
                          <a:srgbClr val="000000"/>
                        </a:solidFill>
                        <a:effectLst/>
                        <a:latin typeface="+mj-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GB" sz="1200" b="1" i="0" u="none" strike="noStrike" dirty="0">
                          <a:solidFill>
                            <a:srgbClr val="000000"/>
                          </a:solidFill>
                          <a:effectLst/>
                          <a:latin typeface="+mj-lt"/>
                        </a:rPr>
                        <a:t>Key Performance Indicators (KPIs)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GB" sz="1000" b="1" i="0" u="none" strike="noStrike" dirty="0">
                          <a:solidFill>
                            <a:srgbClr val="000000"/>
                          </a:solidFill>
                          <a:effectLst/>
                          <a:latin typeface="+mj-lt"/>
                        </a:rPr>
                        <a:t> </a:t>
                      </a:r>
                    </a:p>
                  </a:txBody>
                  <a:tcPr marL="1905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GB" sz="1200" b="1" i="0" u="none" strike="noStrike" dirty="0" smtClean="0">
                          <a:solidFill>
                            <a:srgbClr val="000000"/>
                          </a:solidFill>
                          <a:effectLst/>
                          <a:latin typeface="+mj-lt"/>
                        </a:rPr>
                        <a:t>Actuals</a:t>
                      </a:r>
                      <a:endParaRPr lang="en-GB" sz="1200" b="1" i="0" u="none" strike="noStrike" dirty="0">
                        <a:solidFill>
                          <a:srgbClr val="000000"/>
                        </a:solidFill>
                        <a:effectLst/>
                        <a:latin typeface="+mj-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200" b="1" i="0" u="none" strike="noStrike" dirty="0" smtClean="0">
                        <a:solidFill>
                          <a:srgbClr val="000000"/>
                        </a:solidFill>
                        <a:effectLst/>
                        <a:latin typeface="+mj-lt"/>
                      </a:endParaRPr>
                    </a:p>
                    <a:p>
                      <a:pPr algn="ctr" fontAlgn="ctr"/>
                      <a:r>
                        <a:rPr lang="en-GB" sz="1200" b="1" i="0" u="none" strike="noStrike" dirty="0" smtClean="0">
                          <a:solidFill>
                            <a:srgbClr val="000000"/>
                          </a:solidFill>
                          <a:effectLst/>
                          <a:latin typeface="+mj-lt"/>
                        </a:rPr>
                        <a:t>Cumulative from start of</a:t>
                      </a:r>
                      <a:r>
                        <a:rPr lang="en-GB" sz="1200" b="1" i="0" u="none" strike="noStrike" baseline="0" dirty="0" smtClean="0">
                          <a:solidFill>
                            <a:srgbClr val="000000"/>
                          </a:solidFill>
                          <a:effectLst/>
                          <a:latin typeface="+mj-lt"/>
                        </a:rPr>
                        <a:t> service</a:t>
                      </a:r>
                      <a:endParaRPr lang="en-GB" sz="1200" b="1" i="0" u="none" strike="noStrike" dirty="0" smtClean="0">
                        <a:solidFill>
                          <a:srgbClr val="000000"/>
                        </a:solidFill>
                        <a:effectLst/>
                        <a:latin typeface="+mj-lt"/>
                      </a:endParaRPr>
                    </a:p>
                    <a:p>
                      <a:pPr algn="ctr" fontAlgn="ctr"/>
                      <a:endParaRPr lang="en-GB" sz="1200" b="1" i="0" u="none" strike="noStrike" dirty="0">
                        <a:solidFill>
                          <a:srgbClr val="000000"/>
                        </a:solidFill>
                        <a:effectLst/>
                        <a:latin typeface="+mj-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n-GB" sz="1200" b="1" i="0" u="none" strike="noStrike" dirty="0" smtClean="0">
                          <a:solidFill>
                            <a:srgbClr val="000000"/>
                          </a:solidFill>
                          <a:effectLst/>
                          <a:latin typeface="+mj-lt"/>
                        </a:rPr>
                        <a:t>Comments</a:t>
                      </a: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958806461"/>
                  </a:ext>
                </a:extLst>
              </a:tr>
              <a:tr h="207339">
                <a:tc rowSpan="24">
                  <a:txBody>
                    <a:bodyPr/>
                    <a:lstStyle/>
                    <a:p>
                      <a:pPr algn="ctr" fontAlgn="ctr"/>
                      <a:r>
                        <a:rPr lang="en-US" sz="1200" u="none" strike="noStrike" dirty="0">
                          <a:effectLst/>
                          <a:latin typeface="+mj-lt"/>
                        </a:rPr>
                        <a:t>Victims/survivors access a high-quality service </a:t>
                      </a: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24">
                  <a:txBody>
                    <a:bodyPr/>
                    <a:lstStyle/>
                    <a:p>
                      <a:pPr algn="ctr" fontAlgn="ctr"/>
                      <a:r>
                        <a:rPr lang="en-US" sz="1200" u="none" strike="noStrike" dirty="0">
                          <a:effectLst/>
                          <a:latin typeface="+mj-lt"/>
                        </a:rPr>
                        <a:t>Victims/survivors access the Safe Spaces service. </a:t>
                      </a: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24">
                  <a:txBody>
                    <a:bodyPr/>
                    <a:lstStyle/>
                    <a:p>
                      <a:pPr algn="ctr" fontAlgn="ctr"/>
                      <a:endParaRPr lang="en-US" sz="1400" b="1" u="none" strike="noStrike" dirty="0" smtClean="0">
                        <a:effectLst/>
                        <a:latin typeface="+mj-lt"/>
                      </a:endParaRPr>
                    </a:p>
                    <a:p>
                      <a:pPr algn="l" fontAlgn="ctr"/>
                      <a:r>
                        <a:rPr lang="en-US" sz="1400" b="1" u="none" strike="noStrike" dirty="0" smtClean="0">
                          <a:effectLst/>
                          <a:latin typeface="+mj-lt"/>
                        </a:rPr>
                        <a:t>KPI 30  </a:t>
                      </a:r>
                    </a:p>
                    <a:p>
                      <a:pPr algn="l" fontAlgn="ctr"/>
                      <a:r>
                        <a:rPr lang="en-US" sz="1200" u="none" strike="noStrike" dirty="0" smtClean="0">
                          <a:effectLst/>
                          <a:latin typeface="+mj-lt"/>
                        </a:rPr>
                        <a:t>Equalities </a:t>
                      </a:r>
                      <a:r>
                        <a:rPr lang="en-US" sz="1200" u="none" strike="noStrike" dirty="0">
                          <a:effectLst/>
                          <a:latin typeface="+mj-lt"/>
                        </a:rPr>
                        <a:t>monitoring information (when provided by Service User) (gender, ethnicity, disability, sexuality, religion/denomination, language, and geographic location) </a:t>
                      </a: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gridSpan="3">
                  <a:txBody>
                    <a:bodyPr/>
                    <a:lstStyle/>
                    <a:p>
                      <a:pPr algn="ctr" fontAlgn="ctr"/>
                      <a:r>
                        <a:rPr lang="en-GB" sz="1100" b="1" i="0" u="none" strike="noStrike" dirty="0" smtClean="0">
                          <a:solidFill>
                            <a:schemeClr val="bg1"/>
                          </a:solidFill>
                          <a:effectLst/>
                          <a:latin typeface="+mj-lt"/>
                        </a:rPr>
                        <a:t>Gender</a:t>
                      </a:r>
                      <a:endParaRPr lang="en-GB" sz="1100" b="1" i="0" u="none" strike="noStrike" dirty="0">
                        <a:solidFill>
                          <a:schemeClr val="bg1"/>
                        </a:solidFill>
                        <a:effectLst/>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pPr algn="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pPr algn="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24">
                  <a:txBody>
                    <a:bodyPr/>
                    <a:lstStyle/>
                    <a:p>
                      <a:r>
                        <a:rPr lang="en-GB" sz="1200" dirty="0" smtClean="0">
                          <a:latin typeface="+mj-lt"/>
                        </a:rPr>
                        <a:t> Actuals for this quarter</a:t>
                      </a:r>
                    </a:p>
                    <a:p>
                      <a:r>
                        <a:rPr lang="en-GB" sz="1200" dirty="0" smtClean="0">
                          <a:latin typeface="+mj-lt"/>
                        </a:rPr>
                        <a:t> </a:t>
                      </a:r>
                    </a:p>
                    <a:p>
                      <a:endParaRPr lang="en-GB" sz="1200" dirty="0" smtClean="0">
                        <a:latin typeface="+mj-lt"/>
                      </a:endParaRPr>
                    </a:p>
                    <a:p>
                      <a:endParaRPr lang="en-GB" sz="1200" dirty="0" smtClean="0">
                        <a:latin typeface="+mj-lt"/>
                      </a:endParaRPr>
                    </a:p>
                    <a:p>
                      <a:endParaRPr lang="en-GB" sz="1200" dirty="0" smtClean="0">
                        <a:latin typeface="+mj-lt"/>
                      </a:endParaRPr>
                    </a:p>
                    <a:p>
                      <a:endParaRPr lang="en-GB" sz="1200" dirty="0" smtClean="0">
                        <a:latin typeface="+mj-lt"/>
                      </a:endParaRPr>
                    </a:p>
                    <a:p>
                      <a:endParaRPr lang="en-GB" sz="1200" dirty="0" smtClean="0">
                        <a:latin typeface="+mj-lt"/>
                      </a:endParaRPr>
                    </a:p>
                    <a:p>
                      <a:endParaRPr lang="en-GB" sz="1200" dirty="0" smtClean="0">
                        <a:latin typeface="+mj-lt"/>
                      </a:endParaRPr>
                    </a:p>
                    <a:p>
                      <a:endParaRPr lang="en-GB" sz="1200" dirty="0" smtClean="0">
                        <a:latin typeface="+mj-lt"/>
                      </a:endParaRPr>
                    </a:p>
                    <a:p>
                      <a:endParaRPr lang="en-GB" sz="1200" dirty="0" smtClean="0">
                        <a:latin typeface="+mj-lt"/>
                      </a:endParaRPr>
                    </a:p>
                    <a:p>
                      <a:r>
                        <a:rPr lang="en-GB" sz="1200" dirty="0" smtClean="0">
                          <a:latin typeface="+mj-lt"/>
                        </a:rPr>
                        <a:t>Please note in the interest inclusivity</a:t>
                      </a:r>
                      <a:r>
                        <a:rPr lang="en-GB" sz="1200" baseline="0" dirty="0" smtClean="0">
                          <a:latin typeface="+mj-lt"/>
                        </a:rPr>
                        <a:t> and clarity the data used within graphs and  tables for EDI will be representative only when people have identified themselves with a specific characteristic and where there is cumulative data for this.</a:t>
                      </a:r>
                      <a:endParaRPr lang="en-GB" sz="1200" dirty="0">
                        <a:latin typeface="+mj-lt"/>
                      </a:endParaRPr>
                    </a:p>
                    <a:p>
                      <a:r>
                        <a:rPr lang="en-GB" sz="1200" dirty="0" smtClean="0">
                          <a:latin typeface="+mj-lt"/>
                        </a:rPr>
                        <a:t>  </a:t>
                      </a:r>
                      <a:endParaRPr lang="en-GB" sz="1200" dirty="0">
                        <a:latin typeface="+mj-lt"/>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431580375"/>
                  </a:ext>
                </a:extLst>
              </a:tr>
              <a:tr h="215511">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Female</a:t>
                      </a:r>
                      <a:endParaRPr lang="en-GB" sz="1000" dirty="0">
                        <a:latin typeface="+mj-lt"/>
                      </a:endParaRPr>
                    </a:p>
                  </a:txBody>
                  <a:tcPr marL="64539" marR="4303"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endParaRPr lang="en-GB" sz="1100" dirty="0"/>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endParaRPr lang="en-GB" sz="1100" dirty="0"/>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174590216"/>
                  </a:ext>
                </a:extLst>
              </a:tr>
              <a:tr h="21491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Male                                                         </a:t>
                      </a:r>
                      <a:r>
                        <a:rPr lang="en-GB" sz="1000" baseline="0" dirty="0" smtClean="0">
                          <a:latin typeface="+mj-lt"/>
                        </a:rPr>
                        <a:t> </a:t>
                      </a:r>
                      <a:r>
                        <a:rPr lang="en-GB" sz="1000" dirty="0" smtClean="0">
                          <a:latin typeface="+mj-lt"/>
                        </a:rPr>
                        <a:t>                                                   </a:t>
                      </a:r>
                      <a:endParaRPr lang="en-GB" sz="1000" dirty="0">
                        <a:latin typeface="+mj-lt"/>
                      </a:endParaRPr>
                    </a:p>
                  </a:txBody>
                  <a:tcPr marL="64539" marR="4303"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1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endParaRPr lang="en-GB" sz="1100" dirty="0">
                        <a:latin typeface="+mj-lt"/>
                      </a:endParaRPr>
                    </a:p>
                  </a:txBody>
                  <a:tcPr marL="4303" marR="64539"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144578605"/>
                  </a:ext>
                </a:extLst>
              </a:tr>
              <a:tr h="21491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Unknown </a:t>
                      </a:r>
                      <a:endParaRPr lang="en-GB" sz="1000" dirty="0">
                        <a:latin typeface="+mj-lt"/>
                      </a:endParaRPr>
                    </a:p>
                  </a:txBody>
                  <a:tcPr marL="64539" marR="4303"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1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endParaRPr lang="en-GB" sz="1100" dirty="0">
                        <a:latin typeface="+mj-lt"/>
                      </a:endParaRPr>
                    </a:p>
                  </a:txBody>
                  <a:tcPr marL="4303" marR="64539"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2633506950"/>
                  </a:ext>
                </a:extLst>
              </a:tr>
              <a:tr h="21491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Trans</a:t>
                      </a:r>
                      <a:endParaRPr lang="en-GB" sz="1000" dirty="0">
                        <a:latin typeface="+mj-lt"/>
                      </a:endParaRPr>
                    </a:p>
                  </a:txBody>
                  <a:tcPr marL="64539" marR="4303"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1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endParaRPr lang="en-GB" sz="1100" dirty="0">
                        <a:latin typeface="+mj-lt"/>
                      </a:endParaRPr>
                    </a:p>
                  </a:txBody>
                  <a:tcPr marL="4303" marR="64539"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GB" sz="1200" dirty="0">
                        <a:latin typeface="+mj-lt"/>
                      </a:endParaRPr>
                    </a:p>
                  </a:txBody>
                  <a:tcPr marL="6350" marR="6350" marT="635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094173052"/>
                  </a:ext>
                </a:extLst>
              </a:tr>
              <a:tr h="211600">
                <a:tc vMerge="1">
                  <a:txBody>
                    <a:bodyPr/>
                    <a:lstStyle/>
                    <a:p>
                      <a:endParaRPr lang="en-GB"/>
                    </a:p>
                  </a:txBody>
                  <a:tcPr/>
                </a:tc>
                <a:tc vMerge="1">
                  <a:txBody>
                    <a:bodyPr/>
                    <a:lstStyle/>
                    <a:p>
                      <a:endParaRPr lang="en-GB"/>
                    </a:p>
                  </a:txBody>
                  <a:tcPr/>
                </a:tc>
                <a:tc vMerge="1">
                  <a:txBody>
                    <a:bodyPr/>
                    <a:lstStyle/>
                    <a:p>
                      <a:endParaRPr lang="en-GB"/>
                    </a:p>
                  </a:txBody>
                  <a:tcPr/>
                </a:tc>
                <a:tc gridSpan="3">
                  <a:txBody>
                    <a:bodyPr/>
                    <a:lstStyle/>
                    <a:p>
                      <a:pPr algn="ctr"/>
                      <a:endParaRPr lang="en-GB" sz="1100" b="1" u="none" dirty="0">
                        <a:solidFill>
                          <a:schemeClr val="bg1"/>
                        </a:solidFill>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pPr algn="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pPr algn="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sz="1200" dirty="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343076383"/>
                  </a:ext>
                </a:extLst>
              </a:tr>
              <a:tr h="2116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19 to 24</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2840597377"/>
                  </a:ext>
                </a:extLst>
              </a:tr>
              <a:tr h="2116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25 to 34</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dirty="0"/>
                    </a:p>
                  </a:txBody>
                  <a:tcPr marL="6350" marR="6350" marT="6350" marB="0" anchor="b">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0788820"/>
                  </a:ext>
                </a:extLst>
              </a:tr>
              <a:tr h="2116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35 to 44</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755979203"/>
                  </a:ext>
                </a:extLst>
              </a:tr>
              <a:tr h="2116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45 to 54</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2143119155"/>
                  </a:ext>
                </a:extLst>
              </a:tr>
              <a:tr h="2116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55 to 64</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45520933"/>
                  </a:ext>
                </a:extLst>
              </a:tr>
              <a:tr h="2116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65</a:t>
                      </a:r>
                      <a:r>
                        <a:rPr lang="en-GB" sz="1000" baseline="0" dirty="0" smtClean="0">
                          <a:latin typeface="+mj-lt"/>
                        </a:rPr>
                        <a:t> and over</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dirty="0"/>
                    </a:p>
                  </a:txBody>
                  <a:tcPr marL="6350" marR="6350" marT="6350" marB="0" anchor="b">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2269243"/>
                  </a:ext>
                </a:extLst>
              </a:tr>
              <a:tr h="2116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Unknown</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dirty="0"/>
                    </a:p>
                  </a:txBody>
                  <a:tcPr marL="6350" marR="6350" marT="6350" marB="0" anchor="b">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034296"/>
                  </a:ext>
                </a:extLst>
              </a:tr>
              <a:tr h="211600">
                <a:tc vMerge="1">
                  <a:txBody>
                    <a:bodyPr/>
                    <a:lstStyle/>
                    <a:p>
                      <a:endParaRPr lang="en-GB"/>
                    </a:p>
                  </a:txBody>
                  <a:tcPr/>
                </a:tc>
                <a:tc vMerge="1">
                  <a:txBody>
                    <a:bodyPr/>
                    <a:lstStyle/>
                    <a:p>
                      <a:endParaRPr lang="en-GB"/>
                    </a:p>
                  </a:txBody>
                  <a:tcPr/>
                </a:tc>
                <a:tc vMerge="1">
                  <a:txBody>
                    <a:bodyPr/>
                    <a:lstStyle/>
                    <a:p>
                      <a:endParaRPr lang="en-GB"/>
                    </a:p>
                  </a:txBody>
                  <a:tcPr/>
                </a:tc>
                <a:tc gridSpan="3">
                  <a:txBody>
                    <a:bodyPr/>
                    <a:lstStyle/>
                    <a:p>
                      <a:pPr algn="ctr" fontAlgn="ctr"/>
                      <a:endParaRPr lang="en-GB" sz="1100" b="1" i="0" u="none" strike="noStrike" dirty="0">
                        <a:solidFill>
                          <a:schemeClr val="bg1"/>
                        </a:solidFill>
                        <a:effectLst/>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pPr algn="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pPr algn="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sz="1200" dirty="0" smtClean="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268814626"/>
                  </a:ext>
                </a:extLst>
              </a:tr>
              <a:tr h="2116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Black</a:t>
                      </a:r>
                      <a:r>
                        <a:rPr lang="en-GB" sz="1000" baseline="0" dirty="0" smtClean="0">
                          <a:latin typeface="+mj-lt"/>
                        </a:rPr>
                        <a:t> British</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dirty="0"/>
                    </a:p>
                  </a:txBody>
                  <a:tcPr marL="6350" marR="6350" marT="6350" marB="0" anchor="b">
                    <a:lnR w="31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58000564"/>
                  </a:ext>
                </a:extLst>
              </a:tr>
              <a:tr h="2116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White</a:t>
                      </a:r>
                      <a:r>
                        <a:rPr lang="en-GB" sz="1000" baseline="0" dirty="0" smtClean="0">
                          <a:latin typeface="+mj-lt"/>
                        </a:rPr>
                        <a:t> British</a:t>
                      </a:r>
                      <a:r>
                        <a:rPr lang="en-GB" sz="1000" dirty="0" smtClean="0">
                          <a:latin typeface="+mj-lt"/>
                        </a:rPr>
                        <a:t> </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dirty="0"/>
                    </a:p>
                  </a:txBody>
                  <a:tcPr marL="6350" marR="6350" marT="6350" marB="0" anchor="b">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2576412"/>
                  </a:ext>
                </a:extLst>
              </a:tr>
              <a:tr h="2116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White</a:t>
                      </a:r>
                      <a:r>
                        <a:rPr lang="en-GB" sz="1000" baseline="0" dirty="0" smtClean="0">
                          <a:latin typeface="+mj-lt"/>
                        </a:rPr>
                        <a:t> Irish </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714268852"/>
                  </a:ext>
                </a:extLst>
              </a:tr>
              <a:tr h="2116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British</a:t>
                      </a:r>
                      <a:r>
                        <a:rPr lang="en-GB" sz="1000" baseline="0" dirty="0" smtClean="0">
                          <a:latin typeface="+mj-lt"/>
                        </a:rPr>
                        <a:t> </a:t>
                      </a:r>
                      <a:r>
                        <a:rPr lang="en-GB" sz="1000" dirty="0" smtClean="0">
                          <a:latin typeface="+mj-lt"/>
                        </a:rPr>
                        <a:t>Asian  </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527700305"/>
                  </a:ext>
                </a:extLst>
              </a:tr>
              <a:tr h="2116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White</a:t>
                      </a:r>
                      <a:r>
                        <a:rPr lang="en-GB" sz="1000" baseline="0" dirty="0" smtClean="0">
                          <a:latin typeface="+mj-lt"/>
                        </a:rPr>
                        <a:t> Other</a:t>
                      </a:r>
                      <a:r>
                        <a:rPr lang="en-GB" sz="1000" dirty="0" smtClean="0">
                          <a:latin typeface="+mj-lt"/>
                        </a:rPr>
                        <a:t> </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292966562"/>
                  </a:ext>
                </a:extLst>
              </a:tr>
              <a:tr h="2116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Not Specified</a:t>
                      </a:r>
                      <a:r>
                        <a:rPr lang="en-GB" sz="1000" baseline="0" dirty="0" smtClean="0">
                          <a:latin typeface="+mj-lt"/>
                        </a:rPr>
                        <a:t> </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387190941"/>
                  </a:ext>
                </a:extLst>
              </a:tr>
              <a:tr h="21160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Unknown </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dirty="0"/>
                    </a:p>
                  </a:txBody>
                  <a:tcPr marL="6350" marR="6350" marT="6350" marB="0" anchor="b">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0736389"/>
                  </a:ext>
                </a:extLst>
              </a:tr>
              <a:tr h="211600">
                <a:tc vMerge="1">
                  <a:txBody>
                    <a:bodyPr/>
                    <a:lstStyle/>
                    <a:p>
                      <a:pPr algn="ctr"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pPr algn="ctr"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pPr algn="l"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lang="en-GB" sz="1000" dirty="0" smtClean="0">
                          <a:latin typeface="+mj-lt"/>
                        </a:rPr>
                        <a:t>Bangladeshi</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sz="1200" dirty="0" smtClean="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812282051"/>
                  </a:ext>
                </a:extLst>
              </a:tr>
              <a:tr h="211600">
                <a:tc vMerge="1">
                  <a:txBody>
                    <a:bodyPr/>
                    <a:lstStyle/>
                    <a:p>
                      <a:pPr algn="ctr"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pPr algn="ctr"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pPr algn="l"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lang="en-GB" sz="1000" dirty="0" smtClean="0">
                          <a:latin typeface="+mj-lt"/>
                        </a:rPr>
                        <a:t>Other </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sz="1200" dirty="0" smtClean="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461141122"/>
                  </a:ext>
                </a:extLst>
              </a:tr>
              <a:tr h="211600">
                <a:tc vMerge="1">
                  <a:txBody>
                    <a:bodyPr/>
                    <a:lstStyle/>
                    <a:p>
                      <a:pPr algn="ctr"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pPr algn="ctr"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pPr algn="l"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sz="1200" dirty="0" smtClean="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1987063958"/>
                  </a:ext>
                </a:extLst>
              </a:tr>
            </a:tbl>
          </a:graphicData>
        </a:graphic>
      </p:graphicFrame>
      <p:sp>
        <p:nvSpPr>
          <p:cNvPr id="4" name="Rectangle 3"/>
          <p:cNvSpPr/>
          <p:nvPr/>
        </p:nvSpPr>
        <p:spPr>
          <a:xfrm>
            <a:off x="172638" y="153436"/>
            <a:ext cx="4779898" cy="523220"/>
          </a:xfrm>
          <a:prstGeom prst="rect">
            <a:avLst/>
          </a:prstGeom>
        </p:spPr>
        <p:txBody>
          <a:bodyPr wrap="none">
            <a:spAutoFit/>
          </a:bodyPr>
          <a:lstStyle/>
          <a:p>
            <a:r>
              <a:rPr lang="en-GB" sz="2800" dirty="0">
                <a:solidFill>
                  <a:prstClr val="black"/>
                </a:solidFill>
                <a:latin typeface="Calibri Light" panose="020F0302020204030204"/>
                <a:ea typeface="+mj-ea"/>
                <a:cs typeface="+mj-cs"/>
              </a:rPr>
              <a:t>Equality, Diversity and Inclusion </a:t>
            </a:r>
            <a:endParaRPr lang="en-GB" dirty="0"/>
          </a:p>
        </p:txBody>
      </p:sp>
    </p:spTree>
    <p:extLst>
      <p:ext uri="{BB962C8B-B14F-4D97-AF65-F5344CB8AC3E}">
        <p14:creationId xmlns:p14="http://schemas.microsoft.com/office/powerpoint/2010/main" val="3483322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5EA984-BF85-47CA-82A2-9AA4C2F214BF}" type="slidenum">
              <a:rPr lang="en-GB" smtClean="0"/>
              <a:t>17</a:t>
            </a:fld>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633161133"/>
              </p:ext>
            </p:extLst>
          </p:nvPr>
        </p:nvGraphicFramePr>
        <p:xfrm>
          <a:off x="172638" y="643204"/>
          <a:ext cx="11769980" cy="5149410"/>
        </p:xfrm>
        <a:graphic>
          <a:graphicData uri="http://schemas.openxmlformats.org/drawingml/2006/table">
            <a:tbl>
              <a:tblPr>
                <a:tableStyleId>{5C22544A-7EE6-4342-B048-85BDC9FD1C3A}</a:tableStyleId>
              </a:tblPr>
              <a:tblGrid>
                <a:gridCol w="1205728">
                  <a:extLst>
                    <a:ext uri="{9D8B030D-6E8A-4147-A177-3AD203B41FA5}">
                      <a16:colId xmlns:a16="http://schemas.microsoft.com/office/drawing/2014/main" val="821285384"/>
                    </a:ext>
                  </a:extLst>
                </a:gridCol>
                <a:gridCol w="1149556">
                  <a:extLst>
                    <a:ext uri="{9D8B030D-6E8A-4147-A177-3AD203B41FA5}">
                      <a16:colId xmlns:a16="http://schemas.microsoft.com/office/drawing/2014/main" val="3000440981"/>
                    </a:ext>
                  </a:extLst>
                </a:gridCol>
                <a:gridCol w="2339642">
                  <a:extLst>
                    <a:ext uri="{9D8B030D-6E8A-4147-A177-3AD203B41FA5}">
                      <a16:colId xmlns:a16="http://schemas.microsoft.com/office/drawing/2014/main" val="2982181678"/>
                    </a:ext>
                  </a:extLst>
                </a:gridCol>
                <a:gridCol w="1671781">
                  <a:extLst>
                    <a:ext uri="{9D8B030D-6E8A-4147-A177-3AD203B41FA5}">
                      <a16:colId xmlns:a16="http://schemas.microsoft.com/office/drawing/2014/main" val="146088692"/>
                    </a:ext>
                  </a:extLst>
                </a:gridCol>
                <a:gridCol w="1183293">
                  <a:extLst>
                    <a:ext uri="{9D8B030D-6E8A-4147-A177-3AD203B41FA5}">
                      <a16:colId xmlns:a16="http://schemas.microsoft.com/office/drawing/2014/main" val="882677664"/>
                    </a:ext>
                  </a:extLst>
                </a:gridCol>
                <a:gridCol w="1093371">
                  <a:extLst>
                    <a:ext uri="{9D8B030D-6E8A-4147-A177-3AD203B41FA5}">
                      <a16:colId xmlns:a16="http://schemas.microsoft.com/office/drawing/2014/main" val="514261242"/>
                    </a:ext>
                  </a:extLst>
                </a:gridCol>
                <a:gridCol w="3126609">
                  <a:extLst>
                    <a:ext uri="{9D8B030D-6E8A-4147-A177-3AD203B41FA5}">
                      <a16:colId xmlns:a16="http://schemas.microsoft.com/office/drawing/2014/main" val="3224720937"/>
                    </a:ext>
                  </a:extLst>
                </a:gridCol>
              </a:tblGrid>
              <a:tr h="700427">
                <a:tc>
                  <a:txBody>
                    <a:bodyPr/>
                    <a:lstStyle/>
                    <a:p>
                      <a:pPr algn="ctr" fontAlgn="t"/>
                      <a:r>
                        <a:rPr lang="en-GB" sz="1200" b="1" i="0" u="none" strike="noStrike" dirty="0">
                          <a:solidFill>
                            <a:srgbClr val="000000"/>
                          </a:solidFill>
                          <a:effectLst/>
                          <a:latin typeface="+mj-lt"/>
                        </a:rPr>
                        <a:t>Outcomes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t"/>
                      <a:r>
                        <a:rPr lang="en-GB" sz="1200" b="1" i="0" u="none" strike="noStrike" dirty="0">
                          <a:solidFill>
                            <a:srgbClr val="000000"/>
                          </a:solidFill>
                          <a:effectLst/>
                          <a:latin typeface="+mj-lt"/>
                        </a:rPr>
                        <a:t>Outcome </a:t>
                      </a:r>
                      <a:r>
                        <a:rPr lang="en-GB" sz="1200" b="1" i="0" u="none" strike="noStrike" dirty="0" smtClean="0">
                          <a:solidFill>
                            <a:srgbClr val="000000"/>
                          </a:solidFill>
                          <a:effectLst/>
                          <a:latin typeface="+mj-lt"/>
                        </a:rPr>
                        <a:t>Descriptor </a:t>
                      </a:r>
                      <a:endParaRPr lang="en-GB" sz="1200" b="1" i="0" u="none" strike="noStrike" dirty="0">
                        <a:solidFill>
                          <a:srgbClr val="000000"/>
                        </a:solidFill>
                        <a:effectLst/>
                        <a:latin typeface="+mj-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GB" sz="1200" b="1" i="0" u="none" strike="noStrike" dirty="0">
                          <a:solidFill>
                            <a:srgbClr val="000000"/>
                          </a:solidFill>
                          <a:effectLst/>
                          <a:latin typeface="+mj-lt"/>
                        </a:rPr>
                        <a:t>Key Performance Indicators (KPIs)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GB" sz="1000" b="1" i="0" u="none" strike="noStrike" dirty="0">
                          <a:solidFill>
                            <a:srgbClr val="000000"/>
                          </a:solidFill>
                          <a:effectLst/>
                          <a:latin typeface="+mj-lt"/>
                        </a:rPr>
                        <a:t> </a:t>
                      </a:r>
                    </a:p>
                  </a:txBody>
                  <a:tcPr marL="1905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r>
                        <a:rPr lang="en-GB" sz="1200" b="1" i="0" u="none" strike="noStrike" dirty="0" smtClean="0">
                          <a:solidFill>
                            <a:srgbClr val="000000"/>
                          </a:solidFill>
                          <a:effectLst/>
                          <a:latin typeface="+mj-lt"/>
                        </a:rPr>
                        <a:t>Actuals</a:t>
                      </a:r>
                      <a:endParaRPr lang="en-GB" sz="1200" b="1" i="0" u="none" strike="noStrike" dirty="0">
                        <a:solidFill>
                          <a:srgbClr val="000000"/>
                        </a:solidFill>
                        <a:effectLst/>
                        <a:latin typeface="+mj-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200" b="1" i="0" u="none" strike="noStrike" dirty="0" smtClean="0">
                        <a:solidFill>
                          <a:srgbClr val="000000"/>
                        </a:solidFill>
                        <a:effectLst/>
                        <a:latin typeface="+mj-lt"/>
                      </a:endParaRPr>
                    </a:p>
                    <a:p>
                      <a:pPr algn="ctr" fontAlgn="ctr"/>
                      <a:r>
                        <a:rPr lang="en-GB" sz="1200" b="1" i="0" u="none" strike="noStrike" dirty="0" smtClean="0">
                          <a:solidFill>
                            <a:srgbClr val="000000"/>
                          </a:solidFill>
                          <a:effectLst/>
                          <a:latin typeface="+mj-lt"/>
                        </a:rPr>
                        <a:t>Cumulative from start of service</a:t>
                      </a:r>
                    </a:p>
                    <a:p>
                      <a:pPr algn="ctr" fontAlgn="ctr"/>
                      <a:endParaRPr lang="en-GB" sz="1200" b="1" i="0" u="none" strike="noStrike" dirty="0">
                        <a:solidFill>
                          <a:srgbClr val="000000"/>
                        </a:solidFill>
                        <a:effectLst/>
                        <a:latin typeface="+mj-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n-GB" sz="1200" b="1" i="0" u="none" strike="noStrike" dirty="0" smtClean="0">
                          <a:solidFill>
                            <a:srgbClr val="000000"/>
                          </a:solidFill>
                          <a:effectLst/>
                          <a:latin typeface="+mj-lt"/>
                        </a:rPr>
                        <a:t>Comments</a:t>
                      </a: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958806461"/>
                  </a:ext>
                </a:extLst>
              </a:tr>
              <a:tr h="221460">
                <a:tc rowSpan="20">
                  <a:txBody>
                    <a:bodyPr/>
                    <a:lstStyle/>
                    <a:p>
                      <a:pPr algn="ctr" fontAlgn="ctr"/>
                      <a:r>
                        <a:rPr lang="en-US" sz="1200" u="none" strike="noStrike" dirty="0">
                          <a:effectLst/>
                          <a:latin typeface="+mj-lt"/>
                        </a:rPr>
                        <a:t>Victims/survivors access a high-quality service </a:t>
                      </a: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20">
                  <a:txBody>
                    <a:bodyPr/>
                    <a:lstStyle/>
                    <a:p>
                      <a:pPr algn="ctr" fontAlgn="ctr"/>
                      <a:r>
                        <a:rPr lang="en-US" sz="1200" u="none" strike="noStrike" dirty="0">
                          <a:effectLst/>
                          <a:latin typeface="+mj-lt"/>
                        </a:rPr>
                        <a:t>Victims/survivors access the Safe Spaces service. </a:t>
                      </a: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20">
                  <a:txBody>
                    <a:bodyPr/>
                    <a:lstStyle/>
                    <a:p>
                      <a:pPr algn="ctr" fontAlgn="ctr"/>
                      <a:endParaRPr lang="en-US" sz="1400" b="1" u="none" strike="noStrike" dirty="0" smtClean="0">
                        <a:effectLst/>
                        <a:latin typeface="+mj-lt"/>
                      </a:endParaRPr>
                    </a:p>
                    <a:p>
                      <a:pPr algn="l" fontAlgn="ctr"/>
                      <a:r>
                        <a:rPr lang="en-US" sz="1400" b="1" u="none" strike="noStrike" dirty="0" smtClean="0">
                          <a:effectLst/>
                          <a:latin typeface="+mj-lt"/>
                        </a:rPr>
                        <a:t>KPI 30  </a:t>
                      </a:r>
                    </a:p>
                    <a:p>
                      <a:pPr algn="l" fontAlgn="ctr"/>
                      <a:r>
                        <a:rPr lang="en-US" sz="1200" u="none" strike="noStrike" dirty="0" smtClean="0">
                          <a:effectLst/>
                          <a:latin typeface="+mj-lt"/>
                        </a:rPr>
                        <a:t>Equalities </a:t>
                      </a:r>
                      <a:r>
                        <a:rPr lang="en-US" sz="1200" u="none" strike="noStrike" dirty="0">
                          <a:effectLst/>
                          <a:latin typeface="+mj-lt"/>
                        </a:rPr>
                        <a:t>monitoring information (when provided by Service User) (gender, ethnicity, disability, sexuality, religion/denomination, language, and geographic location) </a:t>
                      </a: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gridSpan="3">
                  <a:txBody>
                    <a:bodyPr/>
                    <a:lstStyle/>
                    <a:p>
                      <a:pPr algn="ctr" fontAlgn="ctr"/>
                      <a:r>
                        <a:rPr lang="en-GB" sz="1100" b="1" i="0" u="none" strike="noStrike" dirty="0" smtClean="0">
                          <a:solidFill>
                            <a:schemeClr val="bg1"/>
                          </a:solidFill>
                          <a:effectLst/>
                          <a:latin typeface="+mj-lt"/>
                        </a:rPr>
                        <a:t>Religion</a:t>
                      </a:r>
                      <a:endParaRPr lang="en-GB" sz="1100" b="1" i="0" u="none" strike="noStrike" dirty="0">
                        <a:solidFill>
                          <a:schemeClr val="bg1"/>
                        </a:solidFill>
                        <a:effectLst/>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hMerge="1">
                  <a:txBody>
                    <a:bodyPr/>
                    <a:lstStyle/>
                    <a:p>
                      <a:pPr algn="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pPr algn="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rowSpan="12">
                  <a:txBody>
                    <a:bodyPr/>
                    <a:lstStyle/>
                    <a:p>
                      <a:r>
                        <a:rPr lang="en-GB" sz="1200" dirty="0" smtClean="0">
                          <a:latin typeface="+mj-lt"/>
                        </a:rPr>
                        <a:t> </a:t>
                      </a:r>
                      <a:r>
                        <a:rPr lang="en-GB" sz="1200" kern="1200" dirty="0" smtClean="0">
                          <a:solidFill>
                            <a:schemeClr val="dk1"/>
                          </a:solidFill>
                          <a:latin typeface="+mn-lt"/>
                          <a:ea typeface="+mn-ea"/>
                          <a:cs typeface="+mn-cs"/>
                        </a:rPr>
                        <a:t>Actuals for this quarter</a:t>
                      </a:r>
                    </a:p>
                    <a:p>
                      <a:r>
                        <a:rPr lang="en-GB" sz="1200" kern="1200" dirty="0" smtClean="0">
                          <a:solidFill>
                            <a:schemeClr val="dk1"/>
                          </a:solidFill>
                          <a:latin typeface="+mn-lt"/>
                          <a:ea typeface="+mn-ea"/>
                          <a:cs typeface="+mn-cs"/>
                        </a:rPr>
                        <a:t> Cumulative from start of service for these </a:t>
                      </a:r>
                    </a:p>
                    <a:p>
                      <a:r>
                        <a:rPr lang="en-GB" sz="1200" kern="1200" dirty="0" smtClean="0">
                          <a:solidFill>
                            <a:schemeClr val="dk1"/>
                          </a:solidFill>
                          <a:latin typeface="+mn-lt"/>
                          <a:ea typeface="+mn-ea"/>
                          <a:cs typeface="+mn-cs"/>
                        </a:rPr>
                        <a:t> headings</a:t>
                      </a:r>
                    </a:p>
                    <a:p>
                      <a:r>
                        <a:rPr lang="en-GB" sz="1200" kern="1200" dirty="0" smtClean="0">
                          <a:solidFill>
                            <a:schemeClr val="dk1"/>
                          </a:solidFill>
                          <a:latin typeface="+mn-lt"/>
                          <a:ea typeface="+mn-ea"/>
                          <a:cs typeface="+mn-cs"/>
                        </a:rPr>
                        <a:t>  </a:t>
                      </a:r>
                    </a:p>
                    <a:p>
                      <a:endParaRPr lang="en-GB" sz="1200" kern="1200" dirty="0" smtClean="0">
                        <a:solidFill>
                          <a:schemeClr val="dk1"/>
                        </a:solidFill>
                        <a:latin typeface="+mn-lt"/>
                        <a:ea typeface="+mn-ea"/>
                        <a:cs typeface="+mn-cs"/>
                      </a:endParaRPr>
                    </a:p>
                    <a:p>
                      <a:r>
                        <a:rPr lang="en-GB" sz="1100" b="0" kern="1200" dirty="0" smtClean="0">
                          <a:solidFill>
                            <a:schemeClr val="dk1"/>
                          </a:solidFill>
                          <a:latin typeface="+mj-lt"/>
                          <a:ea typeface="+mn-ea"/>
                          <a:cs typeface="+mn-cs"/>
                        </a:rPr>
                        <a:t>Please note in the interest inclusivity</a:t>
                      </a:r>
                      <a:r>
                        <a:rPr lang="en-GB" sz="1100" b="0" kern="1200" baseline="0" dirty="0" smtClean="0">
                          <a:solidFill>
                            <a:schemeClr val="dk1"/>
                          </a:solidFill>
                          <a:latin typeface="+mj-lt"/>
                          <a:ea typeface="+mn-ea"/>
                          <a:cs typeface="+mn-cs"/>
                        </a:rPr>
                        <a:t> and clarity the data used within graphs and  tables for EDI will be representative only when people have identified themselves with a specific characteristic and where there is cumulative data for this.</a:t>
                      </a:r>
                      <a:endParaRPr lang="en-GB" sz="1100" b="0" kern="1200" dirty="0" smtClean="0">
                        <a:solidFill>
                          <a:schemeClr val="dk1"/>
                        </a:solidFill>
                        <a:latin typeface="+mj-lt"/>
                        <a:ea typeface="+mn-ea"/>
                        <a:cs typeface="+mn-cs"/>
                      </a:endParaRPr>
                    </a:p>
                    <a:p>
                      <a:r>
                        <a:rPr lang="en-GB" sz="1100" b="0" kern="1200" dirty="0" smtClean="0">
                          <a:solidFill>
                            <a:schemeClr val="dk1"/>
                          </a:solidFill>
                          <a:latin typeface="+mj-lt"/>
                          <a:ea typeface="+mn-ea"/>
                          <a:cs typeface="+mn-cs"/>
                        </a:rPr>
                        <a:t>  </a:t>
                      </a:r>
                    </a:p>
                    <a:p>
                      <a:endParaRPr lang="en-GB" sz="1200" dirty="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032914698"/>
                  </a:ext>
                </a:extLst>
              </a:tr>
              <a:tr h="22146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Church of</a:t>
                      </a:r>
                      <a:r>
                        <a:rPr lang="en-GB" sz="1000" baseline="0" dirty="0" smtClean="0">
                          <a:latin typeface="+mj-lt"/>
                        </a:rPr>
                        <a:t> England</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dirty="0"/>
                    </a:p>
                  </a:txBody>
                  <a:tcPr marL="6350" marR="6350" marT="6350" marB="0" anchor="b">
                    <a:lnR w="31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51100467"/>
                  </a:ext>
                </a:extLst>
              </a:tr>
              <a:tr h="237788">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Christian</a:t>
                      </a:r>
                      <a:r>
                        <a:rPr lang="en-GB" sz="1000" baseline="0" dirty="0" smtClean="0">
                          <a:latin typeface="+mj-lt"/>
                        </a:rPr>
                        <a:t> – Roman Catholic </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dirty="0"/>
                    </a:p>
                  </a:txBody>
                  <a:tcPr marL="6350" marR="6350" marT="6350" marB="0" anchor="b">
                    <a:lnR w="31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24693626"/>
                  </a:ext>
                </a:extLst>
              </a:tr>
              <a:tr h="22146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Not</a:t>
                      </a:r>
                      <a:r>
                        <a:rPr lang="en-GB" sz="1000" baseline="0" dirty="0" smtClean="0">
                          <a:latin typeface="+mj-lt"/>
                        </a:rPr>
                        <a:t> Given</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dirty="0"/>
                    </a:p>
                  </a:txBody>
                  <a:tcPr marL="6350" marR="6350" marT="6350" marB="0" anchor="b">
                    <a:lnR w="31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26727894"/>
                  </a:ext>
                </a:extLst>
              </a:tr>
              <a:tr h="260538">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Christian</a:t>
                      </a:r>
                      <a:r>
                        <a:rPr lang="en-GB" sz="1000" baseline="0" dirty="0" smtClean="0">
                          <a:latin typeface="+mj-lt"/>
                        </a:rPr>
                        <a:t> – Anglican </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28177906"/>
                  </a:ext>
                </a:extLst>
              </a:tr>
              <a:tr h="217001">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rPr>
                        <a:t>Christian</a:t>
                      </a:r>
                      <a:r>
                        <a:rPr lang="en-GB" sz="1000" baseline="0" dirty="0" smtClean="0">
                          <a:latin typeface="+mj-lt"/>
                        </a:rPr>
                        <a:t> – Protestant </a:t>
                      </a:r>
                      <a:endParaRPr lang="en-GB" sz="1000" dirty="0">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endParaRPr lang="en-GB" sz="1100" dirty="0">
                        <a:latin typeface="+mj-lt"/>
                      </a:endParaRPr>
                    </a:p>
                  </a:txBody>
                  <a:tcPr marL="4303" marR="64539"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a:endParaRPr lang="en-GB" sz="1100" dirty="0">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2198431545"/>
                  </a:ext>
                </a:extLst>
              </a:tr>
              <a:tr h="211106">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cs typeface="Arial" panose="020B0604020202020204" pitchFamily="34" charset="0"/>
                        </a:rPr>
                        <a:t>Unknown</a:t>
                      </a:r>
                      <a:endParaRPr lang="en-GB" sz="1000" dirty="0">
                        <a:latin typeface="+mj-lt"/>
                        <a:cs typeface="Arial" panose="020B0604020202020204" pitchFamily="34" charset="0"/>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cs typeface="Arial" panose="020B0604020202020204" pitchFamily="34" charset="0"/>
                      </a:endParaRPr>
                    </a:p>
                  </a:txBody>
                  <a:tcPr marL="4303" marR="64539"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cs typeface="Arial" panose="020B0604020202020204" pitchFamily="34" charset="0"/>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1673206200"/>
                  </a:ext>
                </a:extLst>
              </a:tr>
              <a:tr h="211106">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cs typeface="Arial" panose="020B0604020202020204" pitchFamily="34" charset="0"/>
                        </a:rPr>
                        <a:t>No Religion</a:t>
                      </a:r>
                      <a:endParaRPr lang="en-GB" sz="1000" dirty="0">
                        <a:latin typeface="+mj-lt"/>
                        <a:cs typeface="Arial" panose="020B0604020202020204" pitchFamily="34" charset="0"/>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cs typeface="Arial" panose="020B0604020202020204" pitchFamily="34" charset="0"/>
                      </a:endParaRPr>
                    </a:p>
                  </a:txBody>
                  <a:tcPr marL="4303" marR="64539"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cs typeface="Arial" panose="020B0604020202020204" pitchFamily="34" charset="0"/>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sz="1200" dirty="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4160356524"/>
                  </a:ext>
                </a:extLst>
              </a:tr>
              <a:tr h="211106">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cs typeface="Arial" panose="020B0604020202020204" pitchFamily="34" charset="0"/>
                        </a:rPr>
                        <a:t>Christian Other</a:t>
                      </a:r>
                      <a:endParaRPr lang="en-GB" sz="1000" dirty="0">
                        <a:latin typeface="+mj-lt"/>
                        <a:cs typeface="Arial" panose="020B0604020202020204" pitchFamily="34" charset="0"/>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cs typeface="Arial" panose="020B0604020202020204" pitchFamily="34" charset="0"/>
                      </a:endParaRPr>
                    </a:p>
                  </a:txBody>
                  <a:tcPr marL="4303" marR="64539"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cs typeface="Arial" panose="020B0604020202020204" pitchFamily="34" charset="0"/>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sz="1200" dirty="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3992566811"/>
                  </a:ext>
                </a:extLst>
              </a:tr>
              <a:tr h="211106">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cs typeface="Arial" panose="020B0604020202020204" pitchFamily="34" charset="0"/>
                        </a:rPr>
                        <a:t>Other</a:t>
                      </a:r>
                      <a:endParaRPr lang="en-GB" sz="1000" dirty="0">
                        <a:latin typeface="+mj-lt"/>
                        <a:cs typeface="Arial" panose="020B0604020202020204" pitchFamily="34" charset="0"/>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cs typeface="Arial" panose="020B0604020202020204" pitchFamily="34" charset="0"/>
                      </a:endParaRPr>
                    </a:p>
                  </a:txBody>
                  <a:tcPr marL="4303" marR="64539"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cs typeface="Arial" panose="020B0604020202020204" pitchFamily="34" charset="0"/>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sz="1200" dirty="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684003812"/>
                  </a:ext>
                </a:extLst>
              </a:tr>
              <a:tr h="211106">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r>
                        <a:rPr lang="en-GB" sz="1000" dirty="0" smtClean="0">
                          <a:latin typeface="+mj-lt"/>
                          <a:cs typeface="Arial" panose="020B0604020202020204" pitchFamily="34" charset="0"/>
                        </a:rPr>
                        <a:t>Buddhist</a:t>
                      </a:r>
                      <a:endParaRPr lang="en-GB" sz="1000" dirty="0">
                        <a:latin typeface="+mj-lt"/>
                        <a:cs typeface="Arial" panose="020B0604020202020204" pitchFamily="34" charset="0"/>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cs typeface="Arial" panose="020B0604020202020204" pitchFamily="34" charset="0"/>
                      </a:endParaRPr>
                    </a:p>
                  </a:txBody>
                  <a:tcPr marL="4303" marR="64539"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cs typeface="Arial" panose="020B0604020202020204" pitchFamily="34" charset="0"/>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sz="1200" dirty="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891582181"/>
                  </a:ext>
                </a:extLst>
              </a:tr>
              <a:tr h="211106">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endParaRPr lang="en-GB" sz="1000" dirty="0">
                        <a:latin typeface="+mj-lt"/>
                        <a:cs typeface="Arial" panose="020B0604020202020204" pitchFamily="34" charset="0"/>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cs typeface="Arial" panose="020B0604020202020204" pitchFamily="34" charset="0"/>
                      </a:endParaRPr>
                    </a:p>
                  </a:txBody>
                  <a:tcPr marL="4303" marR="64539"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cs typeface="Arial" panose="020B0604020202020204" pitchFamily="34" charset="0"/>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vMerge="1">
                  <a:txBody>
                    <a:bodyPr/>
                    <a:lstStyle/>
                    <a:p>
                      <a:endParaRPr lang="en-GB" sz="1200" dirty="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4224413856"/>
                  </a:ext>
                </a:extLst>
              </a:tr>
              <a:tr h="214977">
                <a:tc vMerge="1">
                  <a:txBody>
                    <a:bodyPr/>
                    <a:lstStyle/>
                    <a:p>
                      <a:endParaRPr lang="en-GB"/>
                    </a:p>
                  </a:txBody>
                  <a:tcPr/>
                </a:tc>
                <a:tc vMerge="1">
                  <a:txBody>
                    <a:bodyPr/>
                    <a:lstStyle/>
                    <a:p>
                      <a:endParaRPr lang="en-GB"/>
                    </a:p>
                  </a:txBody>
                  <a:tcPr/>
                </a:tc>
                <a:tc vMerge="1">
                  <a:txBody>
                    <a:bodyPr/>
                    <a:lstStyle/>
                    <a:p>
                      <a:endParaRPr lang="en-GB"/>
                    </a:p>
                  </a:txBody>
                  <a:tcPr/>
                </a:tc>
                <a:tc gridSpan="3">
                  <a:txBody>
                    <a:bodyPr/>
                    <a:lstStyle/>
                    <a:p>
                      <a:pPr algn="ctr" fontAlgn="ctr"/>
                      <a:r>
                        <a:rPr lang="en-GB" sz="1000" b="1" i="0" u="none" strike="noStrike" dirty="0" smtClean="0">
                          <a:solidFill>
                            <a:schemeClr val="bg1"/>
                          </a:solidFill>
                          <a:effectLst/>
                          <a:latin typeface="+mj-lt"/>
                        </a:rPr>
                        <a:t>Sexual Orientation</a:t>
                      </a:r>
                      <a:endParaRPr lang="en-GB" sz="1000" b="1" i="0" u="none" strike="noStrike" dirty="0">
                        <a:solidFill>
                          <a:schemeClr val="bg1"/>
                        </a:solidFill>
                        <a:effectLst/>
                        <a:latin typeface="+mj-lt"/>
                      </a:endParaRPr>
                    </a:p>
                  </a:txBody>
                  <a:tcPr marL="64539" marR="4303"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pPr algn="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hMerge="1">
                  <a:txBody>
                    <a:bodyPr/>
                    <a:lstStyle/>
                    <a:p>
                      <a:pPr algn="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8">
                  <a:txBody>
                    <a:bodyPr/>
                    <a:lstStyle/>
                    <a:p>
                      <a:r>
                        <a:rPr lang="en-GB" sz="1200" dirty="0" smtClean="0">
                          <a:latin typeface="+mj-lt"/>
                        </a:rPr>
                        <a:t> </a:t>
                      </a:r>
                      <a:endParaRPr lang="en-GB" sz="1200" dirty="0">
                        <a:latin typeface="+mj-lt"/>
                      </a:endParaRPr>
                    </a:p>
                    <a:p>
                      <a:endParaRPr lang="en-GB" sz="1200" dirty="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74746248"/>
                  </a:ext>
                </a:extLst>
              </a:tr>
              <a:tr h="22146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ctr"/>
                      <a:r>
                        <a:rPr lang="en-GB" sz="1000" b="0" i="0" u="none" strike="noStrike" dirty="0" smtClean="0">
                          <a:solidFill>
                            <a:srgbClr val="000000"/>
                          </a:solidFill>
                          <a:effectLst/>
                          <a:latin typeface="+mj-lt"/>
                        </a:rPr>
                        <a:t>Heterosexual</a:t>
                      </a:r>
                      <a:endParaRPr lang="en-GB" sz="1000" b="0" i="0" u="none" strike="noStrike" dirty="0">
                        <a:solidFill>
                          <a:srgbClr val="000000"/>
                        </a:solidFill>
                        <a:effectLst/>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GB"/>
                    </a:p>
                  </a:txBody>
                  <a:tcPr/>
                </a:tc>
                <a:extLst>
                  <a:ext uri="{0D108BD9-81ED-4DB2-BD59-A6C34878D82A}">
                    <a16:rowId xmlns:a16="http://schemas.microsoft.com/office/drawing/2014/main" val="822198592"/>
                  </a:ext>
                </a:extLst>
              </a:tr>
              <a:tr h="221460">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fontAlgn="ctr"/>
                      <a:r>
                        <a:rPr lang="en-GB" sz="1000" b="0" i="0" u="none" strike="noStrike" dirty="0" smtClean="0">
                          <a:solidFill>
                            <a:srgbClr val="000000"/>
                          </a:solidFill>
                          <a:effectLst/>
                          <a:latin typeface="+mj-lt"/>
                        </a:rPr>
                        <a:t>Unknown</a:t>
                      </a:r>
                      <a:endParaRPr lang="en-GB" sz="1000" b="0" i="0" u="none" strike="noStrike" dirty="0">
                        <a:solidFill>
                          <a:srgbClr val="000000"/>
                        </a:solidFill>
                        <a:effectLst/>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GB" dirty="0"/>
                    </a:p>
                  </a:txBody>
                  <a:tcPr marL="6350" marR="6350" marT="6350" marB="0" anchor="b">
                    <a:lnR w="31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47594236"/>
                  </a:ext>
                </a:extLst>
              </a:tr>
              <a:tr h="221460">
                <a:tc vMerge="1">
                  <a:txBody>
                    <a:bodyPr/>
                    <a:lstStyle/>
                    <a:p>
                      <a:pPr algn="ctr"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pPr algn="ctr"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pPr algn="l"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n-GB" sz="1000" b="0" i="0" u="none" strike="noStrike" dirty="0" smtClean="0">
                          <a:solidFill>
                            <a:srgbClr val="000000"/>
                          </a:solidFill>
                          <a:effectLst/>
                          <a:latin typeface="+mj-lt"/>
                        </a:rPr>
                        <a:t>Lesbian</a:t>
                      </a:r>
                      <a:endParaRPr lang="en-GB" sz="1000" b="0" i="0" u="none" strike="noStrike" dirty="0">
                        <a:solidFill>
                          <a:srgbClr val="000000"/>
                        </a:solidFill>
                        <a:effectLst/>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GB" sz="1200" dirty="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94324376"/>
                  </a:ext>
                </a:extLst>
              </a:tr>
              <a:tr h="221460">
                <a:tc vMerge="1">
                  <a:txBody>
                    <a:bodyPr/>
                    <a:lstStyle/>
                    <a:p>
                      <a:pPr algn="ctr"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pPr algn="ctr"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pPr algn="l"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n-GB" sz="1000" b="0" i="0" u="none" strike="noStrike" dirty="0" smtClean="0">
                          <a:solidFill>
                            <a:srgbClr val="000000"/>
                          </a:solidFill>
                          <a:effectLst/>
                          <a:latin typeface="+mj-lt"/>
                        </a:rPr>
                        <a:t>Bi Sexual</a:t>
                      </a:r>
                      <a:endParaRPr lang="en-GB" sz="1000" b="0" i="0" u="none" strike="noStrike" dirty="0">
                        <a:solidFill>
                          <a:srgbClr val="000000"/>
                        </a:solidFill>
                        <a:effectLst/>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GB" sz="1200" dirty="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777265935"/>
                  </a:ext>
                </a:extLst>
              </a:tr>
              <a:tr h="221460">
                <a:tc vMerge="1">
                  <a:txBody>
                    <a:bodyPr/>
                    <a:lstStyle/>
                    <a:p>
                      <a:pPr algn="ctr"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pPr algn="ctr"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pPr algn="l"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n-GB" sz="1000" b="0" i="0" u="none" strike="noStrike" dirty="0" smtClean="0">
                          <a:solidFill>
                            <a:srgbClr val="000000"/>
                          </a:solidFill>
                          <a:effectLst/>
                          <a:latin typeface="+mj-lt"/>
                        </a:rPr>
                        <a:t>Gay</a:t>
                      </a:r>
                      <a:endParaRPr lang="en-GB" sz="1000" b="0" i="0" u="none" strike="noStrike" dirty="0">
                        <a:solidFill>
                          <a:srgbClr val="000000"/>
                        </a:solidFill>
                        <a:effectLst/>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GB" sz="1200" dirty="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295377689"/>
                  </a:ext>
                </a:extLst>
              </a:tr>
              <a:tr h="221460">
                <a:tc vMerge="1">
                  <a:txBody>
                    <a:bodyPr/>
                    <a:lstStyle/>
                    <a:p>
                      <a:pPr algn="ctr"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pPr algn="ctr"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pPr algn="l"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n-GB" sz="1000" b="0" i="0" u="none" strike="noStrike" dirty="0" smtClean="0">
                          <a:solidFill>
                            <a:srgbClr val="000000"/>
                          </a:solidFill>
                          <a:effectLst/>
                          <a:latin typeface="+mj-lt"/>
                        </a:rPr>
                        <a:t>Not Given</a:t>
                      </a:r>
                      <a:endParaRPr lang="en-GB" sz="1000" b="0" i="0" u="none" strike="noStrike" dirty="0">
                        <a:solidFill>
                          <a:srgbClr val="000000"/>
                        </a:solidFill>
                        <a:effectLst/>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GB" sz="1200" dirty="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57900010"/>
                  </a:ext>
                </a:extLst>
              </a:tr>
              <a:tr h="221460">
                <a:tc vMerge="1">
                  <a:txBody>
                    <a:bodyPr/>
                    <a:lstStyle/>
                    <a:p>
                      <a:pPr algn="ctr"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pPr algn="ctr"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pPr algn="l" fontAlgn="ctr"/>
                      <a:endParaRPr lang="en-US" sz="1200" b="0"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fontAlgn="ctr"/>
                      <a:r>
                        <a:rPr lang="en-GB" sz="1000" b="0" i="0" u="none" strike="noStrike" dirty="0" smtClean="0">
                          <a:solidFill>
                            <a:srgbClr val="000000"/>
                          </a:solidFill>
                          <a:effectLst/>
                          <a:latin typeface="+mj-lt"/>
                        </a:rPr>
                        <a:t>Other</a:t>
                      </a:r>
                      <a:endParaRPr lang="en-GB" sz="1000" b="0" i="0" u="none" strike="noStrike" dirty="0">
                        <a:solidFill>
                          <a:srgbClr val="000000"/>
                        </a:solidFill>
                        <a:effectLst/>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fontAlgn="ctr"/>
                      <a:endParaRPr lang="en-GB" sz="1000" b="0" i="0" u="none" strike="noStrike" dirty="0">
                        <a:solidFill>
                          <a:srgbClr val="000000"/>
                        </a:solidFill>
                        <a:effectLst/>
                        <a:latin typeface="+mj-lt"/>
                      </a:endParaRPr>
                    </a:p>
                  </a:txBody>
                  <a:tcPr marL="4303" marR="64539"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lang="en-GB" sz="1200" dirty="0">
                        <a:latin typeface="+mj-lt"/>
                      </a:endParaRP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162309117"/>
                  </a:ext>
                </a:extLst>
              </a:tr>
            </a:tbl>
          </a:graphicData>
        </a:graphic>
      </p:graphicFrame>
      <p:sp>
        <p:nvSpPr>
          <p:cNvPr id="4" name="Rectangle 3"/>
          <p:cNvSpPr/>
          <p:nvPr/>
        </p:nvSpPr>
        <p:spPr>
          <a:xfrm>
            <a:off x="172638" y="153436"/>
            <a:ext cx="4779898" cy="523220"/>
          </a:xfrm>
          <a:prstGeom prst="rect">
            <a:avLst/>
          </a:prstGeom>
        </p:spPr>
        <p:txBody>
          <a:bodyPr wrap="none">
            <a:spAutoFit/>
          </a:bodyPr>
          <a:lstStyle/>
          <a:p>
            <a:r>
              <a:rPr lang="en-GB" sz="2800" dirty="0">
                <a:solidFill>
                  <a:prstClr val="black"/>
                </a:solidFill>
                <a:latin typeface="Calibri Light" panose="020F0302020204030204"/>
                <a:ea typeface="+mj-ea"/>
                <a:cs typeface="+mj-cs"/>
              </a:rPr>
              <a:t>Equality, Diversity and Inclusion </a:t>
            </a:r>
            <a:endParaRPr lang="en-GB" dirty="0"/>
          </a:p>
        </p:txBody>
      </p:sp>
    </p:spTree>
    <p:extLst>
      <p:ext uri="{BB962C8B-B14F-4D97-AF65-F5344CB8AC3E}">
        <p14:creationId xmlns:p14="http://schemas.microsoft.com/office/powerpoint/2010/main" val="3152244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EDI</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393987912"/>
              </p:ext>
            </p:extLst>
          </p:nvPr>
        </p:nvGraphicFramePr>
        <p:xfrm>
          <a:off x="838200" y="1825625"/>
          <a:ext cx="10515600" cy="29667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070228609"/>
                    </a:ext>
                  </a:extLst>
                </a:gridCol>
                <a:gridCol w="5257800">
                  <a:extLst>
                    <a:ext uri="{9D8B030D-6E8A-4147-A177-3AD203B41FA5}">
                      <a16:colId xmlns:a16="http://schemas.microsoft.com/office/drawing/2014/main" val="3134378832"/>
                    </a:ext>
                  </a:extLst>
                </a:gridCol>
              </a:tblGrid>
              <a:tr h="370840">
                <a:tc>
                  <a:txBody>
                    <a:bodyPr/>
                    <a:lstStyle/>
                    <a:p>
                      <a:endParaRPr lang="en-GB" dirty="0"/>
                    </a:p>
                  </a:txBody>
                  <a:tcPr/>
                </a:tc>
                <a:tc>
                  <a:txBody>
                    <a:bodyPr/>
                    <a:lstStyle/>
                    <a:p>
                      <a:endParaRPr lang="en-GB"/>
                    </a:p>
                  </a:txBody>
                  <a:tcPr/>
                </a:tc>
                <a:extLst>
                  <a:ext uri="{0D108BD9-81ED-4DB2-BD59-A6C34878D82A}">
                    <a16:rowId xmlns:a16="http://schemas.microsoft.com/office/drawing/2014/main" val="3636366980"/>
                  </a:ext>
                </a:extLst>
              </a:tr>
              <a:tr h="370840">
                <a:tc>
                  <a:txBody>
                    <a:bodyPr/>
                    <a:lstStyle/>
                    <a:p>
                      <a:endParaRPr lang="en-GB"/>
                    </a:p>
                  </a:txBody>
                  <a:tcPr/>
                </a:tc>
                <a:tc>
                  <a:txBody>
                    <a:bodyPr/>
                    <a:lstStyle/>
                    <a:p>
                      <a:endParaRPr lang="en-GB"/>
                    </a:p>
                  </a:txBody>
                  <a:tcPr/>
                </a:tc>
                <a:extLst>
                  <a:ext uri="{0D108BD9-81ED-4DB2-BD59-A6C34878D82A}">
                    <a16:rowId xmlns:a16="http://schemas.microsoft.com/office/drawing/2014/main" val="143922566"/>
                  </a:ext>
                </a:extLst>
              </a:tr>
              <a:tr h="370840">
                <a:tc>
                  <a:txBody>
                    <a:bodyPr/>
                    <a:lstStyle/>
                    <a:p>
                      <a:endParaRPr lang="en-GB"/>
                    </a:p>
                  </a:txBody>
                  <a:tcPr/>
                </a:tc>
                <a:tc>
                  <a:txBody>
                    <a:bodyPr/>
                    <a:lstStyle/>
                    <a:p>
                      <a:endParaRPr lang="en-GB"/>
                    </a:p>
                  </a:txBody>
                  <a:tcPr/>
                </a:tc>
                <a:extLst>
                  <a:ext uri="{0D108BD9-81ED-4DB2-BD59-A6C34878D82A}">
                    <a16:rowId xmlns:a16="http://schemas.microsoft.com/office/drawing/2014/main" val="248374488"/>
                  </a:ext>
                </a:extLst>
              </a:tr>
              <a:tr h="370840">
                <a:tc>
                  <a:txBody>
                    <a:bodyPr/>
                    <a:lstStyle/>
                    <a:p>
                      <a:endParaRPr lang="en-GB"/>
                    </a:p>
                  </a:txBody>
                  <a:tcPr/>
                </a:tc>
                <a:tc>
                  <a:txBody>
                    <a:bodyPr/>
                    <a:lstStyle/>
                    <a:p>
                      <a:endParaRPr lang="en-GB"/>
                    </a:p>
                  </a:txBody>
                  <a:tcPr/>
                </a:tc>
                <a:extLst>
                  <a:ext uri="{0D108BD9-81ED-4DB2-BD59-A6C34878D82A}">
                    <a16:rowId xmlns:a16="http://schemas.microsoft.com/office/drawing/2014/main" val="3338905915"/>
                  </a:ext>
                </a:extLst>
              </a:tr>
              <a:tr h="370840">
                <a:tc>
                  <a:txBody>
                    <a:bodyPr/>
                    <a:lstStyle/>
                    <a:p>
                      <a:endParaRPr lang="en-GB"/>
                    </a:p>
                  </a:txBody>
                  <a:tcPr/>
                </a:tc>
                <a:tc>
                  <a:txBody>
                    <a:bodyPr/>
                    <a:lstStyle/>
                    <a:p>
                      <a:endParaRPr lang="en-GB"/>
                    </a:p>
                  </a:txBody>
                  <a:tcPr/>
                </a:tc>
                <a:extLst>
                  <a:ext uri="{0D108BD9-81ED-4DB2-BD59-A6C34878D82A}">
                    <a16:rowId xmlns:a16="http://schemas.microsoft.com/office/drawing/2014/main" val="584286129"/>
                  </a:ext>
                </a:extLst>
              </a:tr>
              <a:tr h="370840">
                <a:tc>
                  <a:txBody>
                    <a:bodyPr/>
                    <a:lstStyle/>
                    <a:p>
                      <a:endParaRPr lang="en-GB"/>
                    </a:p>
                  </a:txBody>
                  <a:tcPr/>
                </a:tc>
                <a:tc>
                  <a:txBody>
                    <a:bodyPr/>
                    <a:lstStyle/>
                    <a:p>
                      <a:endParaRPr lang="en-GB"/>
                    </a:p>
                  </a:txBody>
                  <a:tcPr/>
                </a:tc>
                <a:extLst>
                  <a:ext uri="{0D108BD9-81ED-4DB2-BD59-A6C34878D82A}">
                    <a16:rowId xmlns:a16="http://schemas.microsoft.com/office/drawing/2014/main" val="279080076"/>
                  </a:ext>
                </a:extLst>
              </a:tr>
              <a:tr h="370840">
                <a:tc>
                  <a:txBody>
                    <a:bodyPr/>
                    <a:lstStyle/>
                    <a:p>
                      <a:endParaRPr lang="en-GB"/>
                    </a:p>
                  </a:txBody>
                  <a:tcPr/>
                </a:tc>
                <a:tc>
                  <a:txBody>
                    <a:bodyPr/>
                    <a:lstStyle/>
                    <a:p>
                      <a:endParaRPr lang="en-GB"/>
                    </a:p>
                  </a:txBody>
                  <a:tcPr/>
                </a:tc>
                <a:extLst>
                  <a:ext uri="{0D108BD9-81ED-4DB2-BD59-A6C34878D82A}">
                    <a16:rowId xmlns:a16="http://schemas.microsoft.com/office/drawing/2014/main" val="261018803"/>
                  </a:ext>
                </a:extLst>
              </a:tr>
              <a:tr h="370840">
                <a:tc>
                  <a:txBody>
                    <a:bodyPr/>
                    <a:lstStyle/>
                    <a:p>
                      <a:endParaRPr lang="en-GB"/>
                    </a:p>
                  </a:txBody>
                  <a:tcPr/>
                </a:tc>
                <a:tc>
                  <a:txBody>
                    <a:bodyPr/>
                    <a:lstStyle/>
                    <a:p>
                      <a:endParaRPr lang="en-GB"/>
                    </a:p>
                  </a:txBody>
                  <a:tcPr/>
                </a:tc>
                <a:extLst>
                  <a:ext uri="{0D108BD9-81ED-4DB2-BD59-A6C34878D82A}">
                    <a16:rowId xmlns:a16="http://schemas.microsoft.com/office/drawing/2014/main" val="2708371003"/>
                  </a:ext>
                </a:extLst>
              </a:tr>
            </a:tbl>
          </a:graphicData>
        </a:graphic>
      </p:graphicFrame>
      <p:sp>
        <p:nvSpPr>
          <p:cNvPr id="4" name="Slide Number Placeholder 3"/>
          <p:cNvSpPr>
            <a:spLocks noGrp="1"/>
          </p:cNvSpPr>
          <p:nvPr>
            <p:ph type="sldNum" sz="quarter" idx="12"/>
          </p:nvPr>
        </p:nvSpPr>
        <p:spPr/>
        <p:txBody>
          <a:bodyPr/>
          <a:lstStyle/>
          <a:p>
            <a:fld id="{6FD1E829-82B9-4B90-871B-8A41F9C88C9A}" type="slidenum">
              <a:rPr lang="en-GB" smtClean="0"/>
              <a:t>18</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131652856"/>
              </p:ext>
            </p:extLst>
          </p:nvPr>
        </p:nvGraphicFramePr>
        <p:xfrm>
          <a:off x="175490" y="711200"/>
          <a:ext cx="11767127" cy="5899225"/>
        </p:xfrm>
        <a:graphic>
          <a:graphicData uri="http://schemas.openxmlformats.org/drawingml/2006/table">
            <a:tbl>
              <a:tblPr>
                <a:tableStyleId>{5C22544A-7EE6-4342-B048-85BDC9FD1C3A}</a:tableStyleId>
              </a:tblPr>
              <a:tblGrid>
                <a:gridCol w="1205436">
                  <a:extLst>
                    <a:ext uri="{9D8B030D-6E8A-4147-A177-3AD203B41FA5}">
                      <a16:colId xmlns:a16="http://schemas.microsoft.com/office/drawing/2014/main" val="821285384"/>
                    </a:ext>
                  </a:extLst>
                </a:gridCol>
                <a:gridCol w="1149277">
                  <a:extLst>
                    <a:ext uri="{9D8B030D-6E8A-4147-A177-3AD203B41FA5}">
                      <a16:colId xmlns:a16="http://schemas.microsoft.com/office/drawing/2014/main" val="3000440981"/>
                    </a:ext>
                  </a:extLst>
                </a:gridCol>
                <a:gridCol w="2191329">
                  <a:extLst>
                    <a:ext uri="{9D8B030D-6E8A-4147-A177-3AD203B41FA5}">
                      <a16:colId xmlns:a16="http://schemas.microsoft.com/office/drawing/2014/main" val="2982181678"/>
                    </a:ext>
                  </a:extLst>
                </a:gridCol>
                <a:gridCol w="7221085">
                  <a:extLst>
                    <a:ext uri="{9D8B030D-6E8A-4147-A177-3AD203B41FA5}">
                      <a16:colId xmlns:a16="http://schemas.microsoft.com/office/drawing/2014/main" val="146088692"/>
                    </a:ext>
                  </a:extLst>
                </a:gridCol>
              </a:tblGrid>
              <a:tr h="774288">
                <a:tc>
                  <a:txBody>
                    <a:bodyPr/>
                    <a:lstStyle/>
                    <a:p>
                      <a:pPr algn="ctr" fontAlgn="t"/>
                      <a:r>
                        <a:rPr lang="en-GB" sz="1400" b="1" i="0" u="none" strike="noStrike" dirty="0">
                          <a:solidFill>
                            <a:srgbClr val="000000"/>
                          </a:solidFill>
                          <a:effectLst/>
                          <a:latin typeface="+mj-lt"/>
                        </a:rPr>
                        <a:t>Outcomes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t"/>
                      <a:r>
                        <a:rPr lang="en-GB" sz="1400" b="1" i="0" u="none" strike="noStrike" dirty="0">
                          <a:solidFill>
                            <a:srgbClr val="000000"/>
                          </a:solidFill>
                          <a:effectLst/>
                          <a:latin typeface="+mj-lt"/>
                        </a:rPr>
                        <a:t>Outcome </a:t>
                      </a:r>
                      <a:r>
                        <a:rPr lang="en-GB" sz="1400" b="1" i="0" u="none" strike="noStrike" dirty="0" smtClean="0">
                          <a:solidFill>
                            <a:srgbClr val="000000"/>
                          </a:solidFill>
                          <a:effectLst/>
                          <a:latin typeface="+mj-lt"/>
                        </a:rPr>
                        <a:t>Descriptor </a:t>
                      </a:r>
                      <a:endParaRPr lang="en-GB" sz="1400" b="1" i="0" u="none" strike="noStrike" dirty="0">
                        <a:solidFill>
                          <a:srgbClr val="000000"/>
                        </a:solidFill>
                        <a:effectLst/>
                        <a:latin typeface="+mj-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400" b="1" i="0" u="none" strike="noStrike" dirty="0">
                          <a:solidFill>
                            <a:srgbClr val="000000"/>
                          </a:solidFill>
                          <a:effectLst/>
                          <a:latin typeface="+mj-lt"/>
                        </a:rPr>
                        <a:t>Key Performance Indicators </a:t>
                      </a:r>
                      <a:endParaRPr lang="en-GB" sz="1400" b="1" i="0" u="none" strike="noStrike" dirty="0" smtClean="0">
                        <a:solidFill>
                          <a:srgbClr val="000000"/>
                        </a:solidFill>
                        <a:effectLst/>
                        <a:latin typeface="+mj-lt"/>
                      </a:endParaRPr>
                    </a:p>
                    <a:p>
                      <a:pPr algn="ctr" fontAlgn="ctr"/>
                      <a:r>
                        <a:rPr lang="en-GB" sz="1400" b="1" i="0" u="none" strike="noStrike" dirty="0" smtClean="0">
                          <a:solidFill>
                            <a:srgbClr val="000000"/>
                          </a:solidFill>
                          <a:effectLst/>
                          <a:latin typeface="+mj-lt"/>
                        </a:rPr>
                        <a:t>(</a:t>
                      </a:r>
                      <a:r>
                        <a:rPr lang="en-GB" sz="1400" b="1" i="0" u="none" strike="noStrike" dirty="0">
                          <a:solidFill>
                            <a:srgbClr val="000000"/>
                          </a:solidFill>
                          <a:effectLst/>
                          <a:latin typeface="+mj-lt"/>
                        </a:rPr>
                        <a:t>KPIs)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400" b="1" i="0" u="none" strike="noStrike" dirty="0" smtClean="0">
                          <a:solidFill>
                            <a:srgbClr val="000000"/>
                          </a:solidFill>
                          <a:effectLst/>
                          <a:latin typeface="+mj-lt"/>
                        </a:rPr>
                        <a:t>Actuals</a:t>
                      </a:r>
                      <a:endParaRPr lang="en-GB" sz="1400" b="1" i="0" u="none" strike="noStrike" dirty="0">
                        <a:solidFill>
                          <a:srgbClr val="000000"/>
                        </a:solidFill>
                        <a:effectLst/>
                        <a:latin typeface="+mj-lt"/>
                      </a:endParaRPr>
                    </a:p>
                  </a:txBody>
                  <a:tcPr marL="190500" marR="6350" marT="635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58806461"/>
                  </a:ext>
                </a:extLst>
              </a:tr>
              <a:tr h="5124937">
                <a:tc>
                  <a:txBody>
                    <a:bodyPr/>
                    <a:lstStyle/>
                    <a:p>
                      <a:pPr algn="ctr" fontAlgn="ctr"/>
                      <a:endParaRPr lang="en-US" sz="1200" u="none" strike="noStrike" dirty="0" smtClean="0">
                        <a:effectLst/>
                        <a:latin typeface="+mj-lt"/>
                      </a:endParaRPr>
                    </a:p>
                    <a:p>
                      <a:pPr algn="ctr" fontAlgn="ctr"/>
                      <a:r>
                        <a:rPr lang="en-US" sz="1200" u="none" strike="noStrike" dirty="0" smtClean="0">
                          <a:effectLst/>
                          <a:latin typeface="+mj-lt"/>
                        </a:rPr>
                        <a:t>Victims/survivors </a:t>
                      </a:r>
                      <a:r>
                        <a:rPr lang="en-US" sz="1200" u="none" strike="noStrike" dirty="0">
                          <a:effectLst/>
                          <a:latin typeface="+mj-lt"/>
                        </a:rPr>
                        <a:t>access a high-quality service </a:t>
                      </a:r>
                      <a:endParaRPr lang="en-US" sz="1200" b="0" i="0" u="none" strike="noStrike" dirty="0">
                        <a:solidFill>
                          <a:srgbClr val="000000"/>
                        </a:solidFill>
                        <a:effectLst/>
                        <a:latin typeface="+mj-lt"/>
                      </a:endParaRPr>
                    </a:p>
                  </a:txBody>
                  <a:tcPr marL="4303" marR="4303"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endParaRPr lang="en-US" sz="1200" u="none" strike="noStrike" dirty="0" smtClean="0">
                        <a:effectLst/>
                        <a:latin typeface="+mj-lt"/>
                      </a:endParaRPr>
                    </a:p>
                    <a:p>
                      <a:pPr algn="ctr" fontAlgn="ctr"/>
                      <a:r>
                        <a:rPr lang="en-US" sz="1200" u="none" strike="noStrike" dirty="0" smtClean="0">
                          <a:effectLst/>
                          <a:latin typeface="+mj-lt"/>
                        </a:rPr>
                        <a:t>Victims/survivors </a:t>
                      </a:r>
                      <a:r>
                        <a:rPr lang="en-US" sz="1200" u="none" strike="noStrike" dirty="0">
                          <a:effectLst/>
                          <a:latin typeface="+mj-lt"/>
                        </a:rPr>
                        <a:t>access the Safe Spaces service. </a:t>
                      </a:r>
                      <a:endParaRPr lang="en-US" sz="1200" b="0" i="0" u="none" strike="noStrike" dirty="0">
                        <a:solidFill>
                          <a:srgbClr val="000000"/>
                        </a:solidFill>
                        <a:effectLst/>
                        <a:latin typeface="+mj-lt"/>
                      </a:endParaRPr>
                    </a:p>
                  </a:txBody>
                  <a:tcPr marL="4303" marR="4303"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600" b="1" u="none" strike="noStrike" dirty="0" smtClean="0">
                          <a:effectLst/>
                          <a:latin typeface="+mj-lt"/>
                        </a:rPr>
                        <a:t>  </a:t>
                      </a:r>
                      <a:r>
                        <a:rPr lang="en-US" sz="1400" b="1" u="none" strike="noStrike" dirty="0" smtClean="0">
                          <a:effectLst/>
                          <a:latin typeface="+mj-lt"/>
                        </a:rPr>
                        <a:t>KPI</a:t>
                      </a:r>
                      <a:r>
                        <a:rPr lang="en-US" sz="1400" b="1" u="none" strike="noStrike" baseline="0" dirty="0" smtClean="0">
                          <a:effectLst/>
                          <a:latin typeface="+mj-lt"/>
                        </a:rPr>
                        <a:t> </a:t>
                      </a:r>
                      <a:r>
                        <a:rPr lang="en-US" sz="1400" b="1" u="none" strike="noStrike" dirty="0" smtClean="0">
                          <a:effectLst/>
                          <a:latin typeface="+mj-lt"/>
                        </a:rPr>
                        <a:t>30</a:t>
                      </a:r>
                    </a:p>
                    <a:p>
                      <a:pPr algn="l" fontAlgn="ctr"/>
                      <a:r>
                        <a:rPr lang="en-US" sz="1200" u="none" strike="noStrike" baseline="0" dirty="0" smtClean="0">
                          <a:effectLst/>
                          <a:latin typeface="+mj-lt"/>
                        </a:rPr>
                        <a:t>  </a:t>
                      </a:r>
                      <a:r>
                        <a:rPr lang="en-US" sz="1200" u="none" strike="noStrike" dirty="0" smtClean="0">
                          <a:effectLst/>
                          <a:latin typeface="+mj-lt"/>
                        </a:rPr>
                        <a:t>Equalities </a:t>
                      </a:r>
                      <a:r>
                        <a:rPr lang="en-US" sz="1200" u="none" strike="noStrike" dirty="0">
                          <a:effectLst/>
                          <a:latin typeface="+mj-lt"/>
                        </a:rPr>
                        <a:t>monitoring </a:t>
                      </a:r>
                      <a:r>
                        <a:rPr lang="en-US" sz="1200" u="none" strike="noStrike" dirty="0" smtClean="0">
                          <a:effectLst/>
                          <a:latin typeface="+mj-lt"/>
                        </a:rPr>
                        <a:t>information</a:t>
                      </a:r>
                    </a:p>
                    <a:p>
                      <a:pPr algn="l" fontAlgn="ctr"/>
                      <a:r>
                        <a:rPr lang="en-US" sz="1200" u="none" strike="noStrike" dirty="0" smtClean="0">
                          <a:effectLst/>
                          <a:latin typeface="+mj-lt"/>
                        </a:rPr>
                        <a:t> </a:t>
                      </a:r>
                      <a:r>
                        <a:rPr lang="en-US" sz="1200" u="none" strike="noStrike" dirty="0">
                          <a:effectLst/>
                          <a:latin typeface="+mj-lt"/>
                        </a:rPr>
                        <a:t>(when provided by Service User</a:t>
                      </a:r>
                      <a:r>
                        <a:rPr lang="en-US" sz="1200" u="none" strike="noStrike" dirty="0" smtClean="0">
                          <a:effectLst/>
                          <a:latin typeface="+mj-lt"/>
                        </a:rPr>
                        <a:t>)</a:t>
                      </a:r>
                    </a:p>
                    <a:p>
                      <a:pPr algn="l" fontAlgn="ctr"/>
                      <a:r>
                        <a:rPr lang="en-US" sz="1200" u="none" strike="noStrike" dirty="0" smtClean="0">
                          <a:effectLst/>
                          <a:latin typeface="+mj-lt"/>
                        </a:rPr>
                        <a:t> </a:t>
                      </a:r>
                      <a:r>
                        <a:rPr lang="en-US" sz="1200" u="none" strike="noStrike" dirty="0">
                          <a:effectLst/>
                          <a:latin typeface="+mj-lt"/>
                        </a:rPr>
                        <a:t>(gender, ethnicity, disability</a:t>
                      </a:r>
                      <a:r>
                        <a:rPr lang="en-US" sz="1200" u="none" strike="noStrike" dirty="0" smtClean="0">
                          <a:effectLst/>
                          <a:latin typeface="+mj-lt"/>
                        </a:rPr>
                        <a:t>,</a:t>
                      </a:r>
                    </a:p>
                    <a:p>
                      <a:pPr algn="l" fontAlgn="ctr"/>
                      <a:r>
                        <a:rPr lang="en-US" sz="1200" u="none" strike="noStrike" dirty="0" smtClean="0">
                          <a:effectLst/>
                          <a:latin typeface="+mj-lt"/>
                        </a:rPr>
                        <a:t> </a:t>
                      </a:r>
                      <a:r>
                        <a:rPr lang="en-US" sz="1200" u="none" strike="noStrike" dirty="0">
                          <a:effectLst/>
                          <a:latin typeface="+mj-lt"/>
                        </a:rPr>
                        <a:t>sexuality, religion/denomination</a:t>
                      </a:r>
                      <a:r>
                        <a:rPr lang="en-US" sz="1200" u="none" strike="noStrike" dirty="0" smtClean="0">
                          <a:effectLst/>
                          <a:latin typeface="+mj-lt"/>
                        </a:rPr>
                        <a:t>,</a:t>
                      </a:r>
                    </a:p>
                    <a:p>
                      <a:pPr algn="l" fontAlgn="ctr"/>
                      <a:r>
                        <a:rPr lang="en-US" sz="1200" u="none" strike="noStrike" dirty="0" smtClean="0">
                          <a:effectLst/>
                          <a:latin typeface="+mj-lt"/>
                        </a:rPr>
                        <a:t> </a:t>
                      </a:r>
                      <a:r>
                        <a:rPr lang="en-US" sz="1200" u="none" strike="noStrike" dirty="0">
                          <a:effectLst/>
                          <a:latin typeface="+mj-lt"/>
                        </a:rPr>
                        <a:t>language, and geographic location) </a:t>
                      </a:r>
                      <a:endParaRPr lang="en-US" sz="1200" b="0" i="0" u="none" strike="noStrike" dirty="0">
                        <a:solidFill>
                          <a:srgbClr val="000000"/>
                        </a:solidFill>
                        <a:effectLst/>
                        <a:latin typeface="+mj-lt"/>
                      </a:endParaRPr>
                    </a:p>
                  </a:txBody>
                  <a:tcPr marL="4303" marR="4303"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GB" sz="1000" u="none" strike="noStrike" dirty="0">
                          <a:effectLst/>
                          <a:latin typeface="+mj-lt"/>
                        </a:rPr>
                        <a:t> </a:t>
                      </a:r>
                      <a:endParaRPr lang="en-GB" sz="1000" b="0" i="0" u="none" strike="noStrike" dirty="0">
                        <a:solidFill>
                          <a:srgbClr val="000000"/>
                        </a:solidFill>
                        <a:effectLst/>
                        <a:latin typeface="+mj-lt"/>
                      </a:endParaRPr>
                    </a:p>
                    <a:p>
                      <a:pPr algn="r" fontAlgn="ctr"/>
                      <a:r>
                        <a:rPr lang="en-GB" sz="1000" u="none" strike="noStrike" dirty="0">
                          <a:effectLst/>
                          <a:latin typeface="+mj-lt"/>
                        </a:rPr>
                        <a:t> </a:t>
                      </a:r>
                      <a:endParaRPr lang="en-GB" sz="1000" b="0" i="0" u="none" strike="noStrike" dirty="0">
                        <a:solidFill>
                          <a:srgbClr val="000000"/>
                        </a:solidFill>
                        <a:effectLst/>
                        <a:latin typeface="+mj-lt"/>
                      </a:endParaRPr>
                    </a:p>
                    <a:p>
                      <a:pPr algn="r" fontAlgn="ctr"/>
                      <a:r>
                        <a:rPr lang="en-GB" sz="1000" u="none" strike="noStrike" dirty="0">
                          <a:effectLst/>
                          <a:latin typeface="+mj-lt"/>
                        </a:rPr>
                        <a:t> </a:t>
                      </a:r>
                      <a:endParaRPr lang="en-GB" sz="1000" b="0" i="0" u="none" strike="noStrike" dirty="0">
                        <a:solidFill>
                          <a:srgbClr val="000000"/>
                        </a:solidFill>
                        <a:effectLst/>
                        <a:latin typeface="+mj-lt"/>
                      </a:endParaRPr>
                    </a:p>
                    <a:p>
                      <a:pPr algn="l" fontAlgn="ctr"/>
                      <a:r>
                        <a:rPr lang="en-GB" sz="1000" u="none" strike="noStrike" dirty="0">
                          <a:effectLst/>
                          <a:latin typeface="+mj-lt"/>
                        </a:rPr>
                        <a:t> </a:t>
                      </a:r>
                      <a:endParaRPr lang="en-GB" sz="1000" b="0" i="0" u="none" strike="noStrike" dirty="0">
                        <a:solidFill>
                          <a:srgbClr val="000000"/>
                        </a:solidFill>
                        <a:effectLst/>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31580375"/>
                  </a:ext>
                </a:extLst>
              </a:tr>
            </a:tbl>
          </a:graphicData>
        </a:graphic>
      </p:graphicFrame>
      <p:sp>
        <p:nvSpPr>
          <p:cNvPr id="6" name="Title 1"/>
          <p:cNvSpPr txBox="1">
            <a:spLocks/>
          </p:cNvSpPr>
          <p:nvPr/>
        </p:nvSpPr>
        <p:spPr>
          <a:xfrm>
            <a:off x="337128" y="83128"/>
            <a:ext cx="5597328" cy="593528"/>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600" smtClean="0"/>
              <a:t>Equality, Diversity and Inclusion </a:t>
            </a:r>
            <a:endParaRPr lang="en-GB" sz="3600" dirty="0"/>
          </a:p>
        </p:txBody>
      </p:sp>
      <p:sp>
        <p:nvSpPr>
          <p:cNvPr id="7" name="Slide Number Placeholder 2"/>
          <p:cNvSpPr txBox="1">
            <a:spLocks/>
          </p:cNvSpPr>
          <p:nvPr/>
        </p:nvSpPr>
        <p:spPr>
          <a:xfrm>
            <a:off x="8949965" y="6542076"/>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5EA984-BF85-47CA-82A2-9AA4C2F214BF}" type="slidenum">
              <a:rPr lang="en-GB" smtClean="0"/>
              <a:pPr/>
              <a:t>18</a:t>
            </a:fld>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780582395"/>
              </p:ext>
            </p:extLst>
          </p:nvPr>
        </p:nvGraphicFramePr>
        <p:xfrm>
          <a:off x="175490" y="711200"/>
          <a:ext cx="11767127" cy="5899225"/>
        </p:xfrm>
        <a:graphic>
          <a:graphicData uri="http://schemas.openxmlformats.org/drawingml/2006/table">
            <a:tbl>
              <a:tblPr>
                <a:tableStyleId>{5C22544A-7EE6-4342-B048-85BDC9FD1C3A}</a:tableStyleId>
              </a:tblPr>
              <a:tblGrid>
                <a:gridCol w="1205436">
                  <a:extLst>
                    <a:ext uri="{9D8B030D-6E8A-4147-A177-3AD203B41FA5}">
                      <a16:colId xmlns:a16="http://schemas.microsoft.com/office/drawing/2014/main" val="821285384"/>
                    </a:ext>
                  </a:extLst>
                </a:gridCol>
                <a:gridCol w="1149277">
                  <a:extLst>
                    <a:ext uri="{9D8B030D-6E8A-4147-A177-3AD203B41FA5}">
                      <a16:colId xmlns:a16="http://schemas.microsoft.com/office/drawing/2014/main" val="3000440981"/>
                    </a:ext>
                  </a:extLst>
                </a:gridCol>
                <a:gridCol w="2191329">
                  <a:extLst>
                    <a:ext uri="{9D8B030D-6E8A-4147-A177-3AD203B41FA5}">
                      <a16:colId xmlns:a16="http://schemas.microsoft.com/office/drawing/2014/main" val="2982181678"/>
                    </a:ext>
                  </a:extLst>
                </a:gridCol>
                <a:gridCol w="7221085">
                  <a:extLst>
                    <a:ext uri="{9D8B030D-6E8A-4147-A177-3AD203B41FA5}">
                      <a16:colId xmlns:a16="http://schemas.microsoft.com/office/drawing/2014/main" val="146088692"/>
                    </a:ext>
                  </a:extLst>
                </a:gridCol>
              </a:tblGrid>
              <a:tr h="774288">
                <a:tc>
                  <a:txBody>
                    <a:bodyPr/>
                    <a:lstStyle/>
                    <a:p>
                      <a:pPr algn="ctr" fontAlgn="t"/>
                      <a:r>
                        <a:rPr lang="en-GB" sz="1400" b="1" i="0" u="none" strike="noStrike" dirty="0">
                          <a:solidFill>
                            <a:srgbClr val="000000"/>
                          </a:solidFill>
                          <a:effectLst/>
                          <a:latin typeface="+mj-lt"/>
                        </a:rPr>
                        <a:t>Outcomes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t"/>
                      <a:r>
                        <a:rPr lang="en-GB" sz="1400" b="1" i="0" u="none" strike="noStrike" dirty="0">
                          <a:solidFill>
                            <a:srgbClr val="000000"/>
                          </a:solidFill>
                          <a:effectLst/>
                          <a:latin typeface="+mj-lt"/>
                        </a:rPr>
                        <a:t>Outcome </a:t>
                      </a:r>
                      <a:r>
                        <a:rPr lang="en-GB" sz="1400" b="1" i="0" u="none" strike="noStrike" dirty="0" smtClean="0">
                          <a:solidFill>
                            <a:srgbClr val="000000"/>
                          </a:solidFill>
                          <a:effectLst/>
                          <a:latin typeface="+mj-lt"/>
                        </a:rPr>
                        <a:t>Descriptor </a:t>
                      </a:r>
                      <a:endParaRPr lang="en-GB" sz="1400" b="1" i="0" u="none" strike="noStrike" dirty="0">
                        <a:solidFill>
                          <a:srgbClr val="000000"/>
                        </a:solidFill>
                        <a:effectLst/>
                        <a:latin typeface="+mj-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400" b="1" i="0" u="none" strike="noStrike" dirty="0">
                          <a:solidFill>
                            <a:srgbClr val="000000"/>
                          </a:solidFill>
                          <a:effectLst/>
                          <a:latin typeface="+mj-lt"/>
                        </a:rPr>
                        <a:t>Key Performance Indicators </a:t>
                      </a:r>
                      <a:endParaRPr lang="en-GB" sz="1400" b="1" i="0" u="none" strike="noStrike" dirty="0" smtClean="0">
                        <a:solidFill>
                          <a:srgbClr val="000000"/>
                        </a:solidFill>
                        <a:effectLst/>
                        <a:latin typeface="+mj-lt"/>
                      </a:endParaRPr>
                    </a:p>
                    <a:p>
                      <a:pPr algn="ctr" fontAlgn="ctr"/>
                      <a:r>
                        <a:rPr lang="en-GB" sz="1400" b="1" i="0" u="none" strike="noStrike" dirty="0" smtClean="0">
                          <a:solidFill>
                            <a:srgbClr val="000000"/>
                          </a:solidFill>
                          <a:effectLst/>
                          <a:latin typeface="+mj-lt"/>
                        </a:rPr>
                        <a:t>(</a:t>
                      </a:r>
                      <a:r>
                        <a:rPr lang="en-GB" sz="1400" b="1" i="0" u="none" strike="noStrike" dirty="0">
                          <a:solidFill>
                            <a:srgbClr val="000000"/>
                          </a:solidFill>
                          <a:effectLst/>
                          <a:latin typeface="+mj-lt"/>
                        </a:rPr>
                        <a:t>KPIs)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400" b="1" i="0" u="none" strike="noStrike" dirty="0" smtClean="0">
                          <a:solidFill>
                            <a:srgbClr val="000000"/>
                          </a:solidFill>
                          <a:effectLst/>
                          <a:latin typeface="+mj-lt"/>
                        </a:rPr>
                        <a:t>Actuals</a:t>
                      </a:r>
                      <a:endParaRPr lang="en-GB" sz="1400" b="1" i="0" u="none" strike="noStrike" dirty="0">
                        <a:solidFill>
                          <a:srgbClr val="000000"/>
                        </a:solidFill>
                        <a:effectLst/>
                        <a:latin typeface="+mj-lt"/>
                      </a:endParaRPr>
                    </a:p>
                  </a:txBody>
                  <a:tcPr marL="190500" marR="6350" marT="635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58806461"/>
                  </a:ext>
                </a:extLst>
              </a:tr>
              <a:tr h="5124937">
                <a:tc>
                  <a:txBody>
                    <a:bodyPr/>
                    <a:lstStyle/>
                    <a:p>
                      <a:pPr algn="ctr" fontAlgn="ctr"/>
                      <a:endParaRPr lang="en-US" sz="1200" u="none" strike="noStrike" dirty="0" smtClean="0">
                        <a:effectLst/>
                        <a:latin typeface="+mj-lt"/>
                      </a:endParaRPr>
                    </a:p>
                    <a:p>
                      <a:pPr algn="ctr" fontAlgn="ctr"/>
                      <a:r>
                        <a:rPr lang="en-US" sz="1200" u="none" strike="noStrike" dirty="0" smtClean="0">
                          <a:effectLst/>
                          <a:latin typeface="+mj-lt"/>
                        </a:rPr>
                        <a:t>Victims/survivors </a:t>
                      </a:r>
                      <a:r>
                        <a:rPr lang="en-US" sz="1200" u="none" strike="noStrike" dirty="0">
                          <a:effectLst/>
                          <a:latin typeface="+mj-lt"/>
                        </a:rPr>
                        <a:t>access a high-quality service </a:t>
                      </a:r>
                      <a:endParaRPr lang="en-US" sz="1200" b="0" i="0" u="none" strike="noStrike" dirty="0">
                        <a:solidFill>
                          <a:srgbClr val="000000"/>
                        </a:solidFill>
                        <a:effectLst/>
                        <a:latin typeface="+mj-lt"/>
                      </a:endParaRPr>
                    </a:p>
                  </a:txBody>
                  <a:tcPr marL="4303" marR="4303"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endParaRPr lang="en-US" sz="1200" u="none" strike="noStrike" dirty="0" smtClean="0">
                        <a:effectLst/>
                        <a:latin typeface="+mj-lt"/>
                      </a:endParaRPr>
                    </a:p>
                    <a:p>
                      <a:pPr algn="ctr" fontAlgn="ctr"/>
                      <a:r>
                        <a:rPr lang="en-US" sz="1200" u="none" strike="noStrike" dirty="0" smtClean="0">
                          <a:effectLst/>
                          <a:latin typeface="+mj-lt"/>
                        </a:rPr>
                        <a:t>Victims/survivors </a:t>
                      </a:r>
                      <a:r>
                        <a:rPr lang="en-US" sz="1200" u="none" strike="noStrike" dirty="0">
                          <a:effectLst/>
                          <a:latin typeface="+mj-lt"/>
                        </a:rPr>
                        <a:t>access the Safe Spaces service. </a:t>
                      </a:r>
                      <a:endParaRPr lang="en-US" sz="1200" b="0" i="0" u="none" strike="noStrike" dirty="0">
                        <a:solidFill>
                          <a:srgbClr val="000000"/>
                        </a:solidFill>
                        <a:effectLst/>
                        <a:latin typeface="+mj-lt"/>
                      </a:endParaRPr>
                    </a:p>
                  </a:txBody>
                  <a:tcPr marL="4303" marR="4303"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600" b="1" u="none" strike="noStrike" dirty="0" smtClean="0">
                          <a:effectLst/>
                          <a:latin typeface="+mj-lt"/>
                        </a:rPr>
                        <a:t>  </a:t>
                      </a:r>
                      <a:r>
                        <a:rPr lang="en-US" sz="1400" b="1" u="none" strike="noStrike" dirty="0" smtClean="0">
                          <a:effectLst/>
                          <a:latin typeface="+mj-lt"/>
                        </a:rPr>
                        <a:t>KPI</a:t>
                      </a:r>
                      <a:r>
                        <a:rPr lang="en-US" sz="1400" b="1" u="none" strike="noStrike" baseline="0" dirty="0" smtClean="0">
                          <a:effectLst/>
                          <a:latin typeface="+mj-lt"/>
                        </a:rPr>
                        <a:t> </a:t>
                      </a:r>
                      <a:r>
                        <a:rPr lang="en-US" sz="1400" b="1" u="none" strike="noStrike" dirty="0" smtClean="0">
                          <a:effectLst/>
                          <a:latin typeface="+mj-lt"/>
                        </a:rPr>
                        <a:t>30</a:t>
                      </a:r>
                    </a:p>
                    <a:p>
                      <a:pPr algn="l" fontAlgn="ctr"/>
                      <a:r>
                        <a:rPr lang="en-US" sz="1200" u="none" strike="noStrike" baseline="0" dirty="0" smtClean="0">
                          <a:effectLst/>
                          <a:latin typeface="+mj-lt"/>
                        </a:rPr>
                        <a:t>  </a:t>
                      </a:r>
                      <a:r>
                        <a:rPr lang="en-US" sz="1200" u="none" strike="noStrike" dirty="0" smtClean="0">
                          <a:effectLst/>
                          <a:latin typeface="+mj-lt"/>
                        </a:rPr>
                        <a:t>Equalities </a:t>
                      </a:r>
                      <a:r>
                        <a:rPr lang="en-US" sz="1200" u="none" strike="noStrike" dirty="0">
                          <a:effectLst/>
                          <a:latin typeface="+mj-lt"/>
                        </a:rPr>
                        <a:t>monitoring </a:t>
                      </a:r>
                      <a:r>
                        <a:rPr lang="en-US" sz="1200" u="none" strike="noStrike" dirty="0" smtClean="0">
                          <a:effectLst/>
                          <a:latin typeface="+mj-lt"/>
                        </a:rPr>
                        <a:t>information</a:t>
                      </a:r>
                    </a:p>
                    <a:p>
                      <a:pPr algn="l" fontAlgn="ctr"/>
                      <a:r>
                        <a:rPr lang="en-US" sz="1200" u="none" strike="noStrike" dirty="0" smtClean="0">
                          <a:effectLst/>
                          <a:latin typeface="+mj-lt"/>
                        </a:rPr>
                        <a:t> </a:t>
                      </a:r>
                      <a:r>
                        <a:rPr lang="en-US" sz="1200" u="none" strike="noStrike" dirty="0">
                          <a:effectLst/>
                          <a:latin typeface="+mj-lt"/>
                        </a:rPr>
                        <a:t>(when provided by Service User</a:t>
                      </a:r>
                      <a:r>
                        <a:rPr lang="en-US" sz="1200" u="none" strike="noStrike" dirty="0" smtClean="0">
                          <a:effectLst/>
                          <a:latin typeface="+mj-lt"/>
                        </a:rPr>
                        <a:t>)</a:t>
                      </a:r>
                    </a:p>
                    <a:p>
                      <a:pPr algn="l" fontAlgn="ctr"/>
                      <a:r>
                        <a:rPr lang="en-US" sz="1200" u="none" strike="noStrike" dirty="0" smtClean="0">
                          <a:effectLst/>
                          <a:latin typeface="+mj-lt"/>
                        </a:rPr>
                        <a:t> </a:t>
                      </a:r>
                      <a:r>
                        <a:rPr lang="en-US" sz="1200" u="none" strike="noStrike" dirty="0">
                          <a:effectLst/>
                          <a:latin typeface="+mj-lt"/>
                        </a:rPr>
                        <a:t>(gender, ethnicity, disability</a:t>
                      </a:r>
                      <a:r>
                        <a:rPr lang="en-US" sz="1200" u="none" strike="noStrike" dirty="0" smtClean="0">
                          <a:effectLst/>
                          <a:latin typeface="+mj-lt"/>
                        </a:rPr>
                        <a:t>,</a:t>
                      </a:r>
                    </a:p>
                    <a:p>
                      <a:pPr algn="l" fontAlgn="ctr"/>
                      <a:r>
                        <a:rPr lang="en-US" sz="1200" u="none" strike="noStrike" dirty="0" smtClean="0">
                          <a:effectLst/>
                          <a:latin typeface="+mj-lt"/>
                        </a:rPr>
                        <a:t> </a:t>
                      </a:r>
                      <a:r>
                        <a:rPr lang="en-US" sz="1200" u="none" strike="noStrike" dirty="0">
                          <a:effectLst/>
                          <a:latin typeface="+mj-lt"/>
                        </a:rPr>
                        <a:t>sexuality, religion/denomination</a:t>
                      </a:r>
                      <a:r>
                        <a:rPr lang="en-US" sz="1200" u="none" strike="noStrike" dirty="0" smtClean="0">
                          <a:effectLst/>
                          <a:latin typeface="+mj-lt"/>
                        </a:rPr>
                        <a:t>,</a:t>
                      </a:r>
                    </a:p>
                    <a:p>
                      <a:pPr algn="l" fontAlgn="ctr"/>
                      <a:r>
                        <a:rPr lang="en-US" sz="1200" u="none" strike="noStrike" dirty="0" smtClean="0">
                          <a:effectLst/>
                          <a:latin typeface="+mj-lt"/>
                        </a:rPr>
                        <a:t> </a:t>
                      </a:r>
                      <a:r>
                        <a:rPr lang="en-US" sz="1200" u="none" strike="noStrike" dirty="0">
                          <a:effectLst/>
                          <a:latin typeface="+mj-lt"/>
                        </a:rPr>
                        <a:t>language, and geographic location) </a:t>
                      </a:r>
                      <a:endParaRPr lang="en-US" sz="1200" b="0" i="0" u="none" strike="noStrike" dirty="0">
                        <a:solidFill>
                          <a:srgbClr val="000000"/>
                        </a:solidFill>
                        <a:effectLst/>
                        <a:latin typeface="+mj-lt"/>
                      </a:endParaRPr>
                    </a:p>
                  </a:txBody>
                  <a:tcPr marL="4303" marR="4303" marT="430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GB" sz="1000" u="none" strike="noStrike" dirty="0">
                          <a:effectLst/>
                          <a:latin typeface="+mj-lt"/>
                        </a:rPr>
                        <a:t> </a:t>
                      </a:r>
                      <a:endParaRPr lang="en-GB" sz="1000" b="0" i="0" u="none" strike="noStrike" dirty="0">
                        <a:solidFill>
                          <a:srgbClr val="000000"/>
                        </a:solidFill>
                        <a:effectLst/>
                        <a:latin typeface="+mj-lt"/>
                      </a:endParaRPr>
                    </a:p>
                    <a:p>
                      <a:pPr algn="r" fontAlgn="ctr"/>
                      <a:r>
                        <a:rPr lang="en-GB" sz="1000" u="none" strike="noStrike" dirty="0">
                          <a:effectLst/>
                          <a:latin typeface="+mj-lt"/>
                        </a:rPr>
                        <a:t> </a:t>
                      </a:r>
                      <a:endParaRPr lang="en-GB" sz="1000" b="0" i="0" u="none" strike="noStrike" dirty="0">
                        <a:solidFill>
                          <a:srgbClr val="000000"/>
                        </a:solidFill>
                        <a:effectLst/>
                        <a:latin typeface="+mj-lt"/>
                      </a:endParaRPr>
                    </a:p>
                    <a:p>
                      <a:pPr algn="r" fontAlgn="ctr"/>
                      <a:r>
                        <a:rPr lang="en-GB" sz="1000" u="none" strike="noStrike" dirty="0">
                          <a:effectLst/>
                          <a:latin typeface="+mj-lt"/>
                        </a:rPr>
                        <a:t> </a:t>
                      </a:r>
                      <a:endParaRPr lang="en-GB" sz="1000" b="0" i="0" u="none" strike="noStrike" dirty="0">
                        <a:solidFill>
                          <a:srgbClr val="000000"/>
                        </a:solidFill>
                        <a:effectLst/>
                        <a:latin typeface="+mj-lt"/>
                      </a:endParaRPr>
                    </a:p>
                    <a:p>
                      <a:pPr algn="l" fontAlgn="ctr"/>
                      <a:r>
                        <a:rPr lang="en-GB" sz="1000" u="none" strike="noStrike" dirty="0">
                          <a:effectLst/>
                          <a:latin typeface="+mj-lt"/>
                        </a:rPr>
                        <a:t> </a:t>
                      </a:r>
                      <a:endParaRPr lang="en-GB" sz="1000" b="0" i="0" u="none" strike="noStrike" dirty="0">
                        <a:solidFill>
                          <a:srgbClr val="000000"/>
                        </a:solidFill>
                        <a:effectLst/>
                        <a:latin typeface="+mj-lt"/>
                      </a:endParaRPr>
                    </a:p>
                  </a:txBody>
                  <a:tcPr marL="64539"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31580375"/>
                  </a:ext>
                </a:extLst>
              </a:tr>
            </a:tbl>
          </a:graphicData>
        </a:graphic>
      </p:graphicFrame>
    </p:spTree>
    <p:extLst>
      <p:ext uri="{BB962C8B-B14F-4D97-AF65-F5344CB8AC3E}">
        <p14:creationId xmlns:p14="http://schemas.microsoft.com/office/powerpoint/2010/main" val="3508816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1916610"/>
              </p:ext>
            </p:extLst>
          </p:nvPr>
        </p:nvGraphicFramePr>
        <p:xfrm>
          <a:off x="474867" y="197224"/>
          <a:ext cx="11397408" cy="6506123"/>
        </p:xfrm>
        <a:graphic>
          <a:graphicData uri="http://schemas.openxmlformats.org/drawingml/2006/table">
            <a:tbl>
              <a:tblPr>
                <a:tableStyleId>{5C22544A-7EE6-4342-B048-85BDC9FD1C3A}</a:tableStyleId>
              </a:tblPr>
              <a:tblGrid>
                <a:gridCol w="1122683">
                  <a:extLst>
                    <a:ext uri="{9D8B030D-6E8A-4147-A177-3AD203B41FA5}">
                      <a16:colId xmlns:a16="http://schemas.microsoft.com/office/drawing/2014/main" val="3436622837"/>
                    </a:ext>
                  </a:extLst>
                </a:gridCol>
                <a:gridCol w="1496555">
                  <a:extLst>
                    <a:ext uri="{9D8B030D-6E8A-4147-A177-3AD203B41FA5}">
                      <a16:colId xmlns:a16="http://schemas.microsoft.com/office/drawing/2014/main" val="527494829"/>
                    </a:ext>
                  </a:extLst>
                </a:gridCol>
                <a:gridCol w="2546841">
                  <a:extLst>
                    <a:ext uri="{9D8B030D-6E8A-4147-A177-3AD203B41FA5}">
                      <a16:colId xmlns:a16="http://schemas.microsoft.com/office/drawing/2014/main" val="3251976270"/>
                    </a:ext>
                  </a:extLst>
                </a:gridCol>
                <a:gridCol w="1796819">
                  <a:extLst>
                    <a:ext uri="{9D8B030D-6E8A-4147-A177-3AD203B41FA5}">
                      <a16:colId xmlns:a16="http://schemas.microsoft.com/office/drawing/2014/main" val="2695097292"/>
                    </a:ext>
                  </a:extLst>
                </a:gridCol>
                <a:gridCol w="1660811">
                  <a:extLst>
                    <a:ext uri="{9D8B030D-6E8A-4147-A177-3AD203B41FA5}">
                      <a16:colId xmlns:a16="http://schemas.microsoft.com/office/drawing/2014/main" val="1040493552"/>
                    </a:ext>
                  </a:extLst>
                </a:gridCol>
                <a:gridCol w="1560433">
                  <a:extLst>
                    <a:ext uri="{9D8B030D-6E8A-4147-A177-3AD203B41FA5}">
                      <a16:colId xmlns:a16="http://schemas.microsoft.com/office/drawing/2014/main" val="3130763305"/>
                    </a:ext>
                  </a:extLst>
                </a:gridCol>
                <a:gridCol w="1213266">
                  <a:extLst>
                    <a:ext uri="{9D8B030D-6E8A-4147-A177-3AD203B41FA5}">
                      <a16:colId xmlns:a16="http://schemas.microsoft.com/office/drawing/2014/main" val="2427364832"/>
                    </a:ext>
                  </a:extLst>
                </a:gridCol>
              </a:tblGrid>
              <a:tr h="864359">
                <a:tc>
                  <a:txBody>
                    <a:bodyPr/>
                    <a:lstStyle/>
                    <a:p>
                      <a:pPr algn="ctr" fontAlgn="t"/>
                      <a:r>
                        <a:rPr lang="en-GB" sz="1600" b="1" i="0" u="none" strike="noStrike" dirty="0">
                          <a:solidFill>
                            <a:srgbClr val="000000"/>
                          </a:solidFill>
                          <a:effectLst/>
                          <a:latin typeface="+mj-lt"/>
                        </a:rPr>
                        <a:t>Outcomes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b="1" i="0" u="none" strike="noStrike" kern="1200" dirty="0" smtClean="0">
                          <a:solidFill>
                            <a:srgbClr val="000000"/>
                          </a:solidFill>
                          <a:effectLst/>
                          <a:latin typeface="+mj-lt"/>
                          <a:ea typeface="+mn-ea"/>
                          <a:cs typeface="+mn-cs"/>
                        </a:rPr>
                        <a:t>Outcome Descriptor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b="1" i="0" u="none" strike="noStrike" kern="1200" dirty="0" smtClean="0">
                          <a:solidFill>
                            <a:srgbClr val="000000"/>
                          </a:solidFill>
                          <a:effectLst/>
                          <a:latin typeface="+mj-lt"/>
                          <a:ea typeface="+mn-ea"/>
                          <a:cs typeface="+mn-cs"/>
                        </a:rPr>
                        <a:t>Key Performance Indicators (KPIs) </a:t>
                      </a:r>
                      <a:r>
                        <a:rPr lang="en-GB" sz="1600" b="1" i="0" u="none" strike="noStrike" dirty="0">
                          <a:solidFill>
                            <a:srgbClr val="000000"/>
                          </a:solidFill>
                          <a:effectLst/>
                          <a:latin typeface="+mj-lt"/>
                        </a:rPr>
                        <a:t> </a:t>
                      </a:r>
                    </a:p>
                  </a:txBody>
                  <a:tcPr marL="1905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endParaRPr lang="en-GB" sz="1600" b="1" i="0" u="none" strike="noStrike" dirty="0">
                        <a:solidFill>
                          <a:srgbClr val="000000"/>
                        </a:solidFill>
                        <a:effectLst/>
                        <a:latin typeface="+mj-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600" b="1" i="0" u="none" strike="noStrike" dirty="0" smtClean="0">
                          <a:solidFill>
                            <a:srgbClr val="000000"/>
                          </a:solidFill>
                          <a:effectLst/>
                          <a:latin typeface="+mj-lt"/>
                        </a:rPr>
                        <a:t>This Quarter</a:t>
                      </a:r>
                      <a:endParaRPr lang="en-GB" sz="1600" b="1"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600" b="1" i="0" u="none" strike="noStrike" dirty="0" smtClean="0">
                          <a:solidFill>
                            <a:srgbClr val="000000"/>
                          </a:solidFill>
                          <a:effectLst/>
                          <a:latin typeface="+mj-lt"/>
                        </a:rPr>
                        <a:t>Cumulative</a:t>
                      </a:r>
                      <a:endParaRPr lang="en-GB" sz="1600" b="1"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1600" b="1" i="0" u="none" strike="noStrike" kern="1200" dirty="0" smtClean="0">
                        <a:solidFill>
                          <a:srgbClr val="00000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GB" sz="1600" b="1" i="0" u="none" strike="noStrike" kern="1200" dirty="0" smtClean="0">
                          <a:solidFill>
                            <a:srgbClr val="000000"/>
                          </a:solidFill>
                          <a:effectLst/>
                          <a:latin typeface="+mn-lt"/>
                          <a:ea typeface="+mn-ea"/>
                          <a:cs typeface="+mn-cs"/>
                        </a:rPr>
                        <a:t>Comments</a:t>
                      </a:r>
                    </a:p>
                    <a:p>
                      <a:pPr algn="ctr" fontAlgn="ctr"/>
                      <a:endParaRPr lang="en-GB" sz="1600" b="1"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59768811"/>
                  </a:ext>
                </a:extLst>
              </a:tr>
              <a:tr h="685544">
                <a:tc rowSpan="4">
                  <a:txBody>
                    <a:bodyPr/>
                    <a:lstStyle/>
                    <a:p>
                      <a:pPr algn="ctr" fontAlgn="ctr"/>
                      <a:r>
                        <a:rPr lang="en-US" sz="1200" u="none" strike="noStrike" dirty="0">
                          <a:effectLst/>
                          <a:latin typeface="+mj-lt"/>
                        </a:rPr>
                        <a:t>Victims/survivors access a high-quality service </a:t>
                      </a:r>
                      <a:endParaRPr lang="en-US" sz="12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4">
                  <a:txBody>
                    <a:bodyPr/>
                    <a:lstStyle/>
                    <a:p>
                      <a:pPr algn="ctr" fontAlgn="ctr"/>
                      <a:r>
                        <a:rPr lang="en-US" sz="1200" u="none" strike="noStrike" dirty="0">
                          <a:effectLst/>
                          <a:latin typeface="+mj-lt"/>
                        </a:rPr>
                        <a:t>Victims/survivors access the Safe Spaces service. </a:t>
                      </a:r>
                      <a:endParaRPr lang="en-US" sz="12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400" b="1" u="none" strike="noStrike" dirty="0" smtClean="0">
                          <a:effectLst/>
                          <a:latin typeface="+mj-lt"/>
                        </a:rPr>
                        <a:t>  KPI</a:t>
                      </a:r>
                      <a:r>
                        <a:rPr lang="en-US" sz="1400" b="1" u="none" strike="noStrike" baseline="0" dirty="0" smtClean="0">
                          <a:effectLst/>
                          <a:latin typeface="+mj-lt"/>
                        </a:rPr>
                        <a:t> </a:t>
                      </a:r>
                      <a:r>
                        <a:rPr lang="en-US" sz="1400" b="1" u="none" strike="noStrike" dirty="0" smtClean="0">
                          <a:effectLst/>
                          <a:latin typeface="+mj-lt"/>
                        </a:rPr>
                        <a:t>31</a:t>
                      </a:r>
                      <a:r>
                        <a:rPr lang="en-US" sz="1200" u="none" strike="noStrike" dirty="0" smtClean="0">
                          <a:effectLst/>
                          <a:latin typeface="+mj-lt"/>
                        </a:rPr>
                        <a:t> </a:t>
                      </a:r>
                    </a:p>
                    <a:p>
                      <a:pPr algn="l" fontAlgn="ctr"/>
                      <a:r>
                        <a:rPr lang="en-US" sz="1200" u="none" strike="noStrike" dirty="0" smtClean="0">
                          <a:effectLst/>
                          <a:latin typeface="+mj-lt"/>
                        </a:rPr>
                        <a:t>   No. </a:t>
                      </a:r>
                      <a:r>
                        <a:rPr lang="en-US" sz="1200" u="none" strike="noStrike" dirty="0">
                          <a:effectLst/>
                          <a:latin typeface="+mj-lt"/>
                        </a:rPr>
                        <a:t>of Service Users making </a:t>
                      </a:r>
                      <a:r>
                        <a:rPr lang="en-US" sz="1200" u="none" strike="noStrike" dirty="0" smtClean="0">
                          <a:effectLst/>
                          <a:latin typeface="+mj-lt"/>
                        </a:rPr>
                        <a:t>single</a:t>
                      </a:r>
                    </a:p>
                    <a:p>
                      <a:pPr algn="l" fontAlgn="ctr"/>
                      <a:r>
                        <a:rPr lang="en-US" sz="1200" u="none" strike="noStrike" dirty="0" smtClean="0">
                          <a:effectLst/>
                          <a:latin typeface="+mj-lt"/>
                        </a:rPr>
                        <a:t>    contacts </a:t>
                      </a:r>
                      <a:r>
                        <a:rPr lang="en-US" sz="1200" u="none" strike="noStrike" dirty="0">
                          <a:effectLst/>
                          <a:latin typeface="+mj-lt"/>
                        </a:rPr>
                        <a:t>to Safe Spaces. </a:t>
                      </a:r>
                      <a:endParaRPr lang="en-US" sz="12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en-GB" sz="1200" b="0" i="0" u="none" strike="noStrike" dirty="0">
                        <a:solidFill>
                          <a:srgbClr val="000000"/>
                        </a:solidFill>
                        <a:effectLst/>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200" b="0" i="0" u="none" strike="noStrike" dirty="0" smtClean="0">
                          <a:solidFill>
                            <a:srgbClr val="000000"/>
                          </a:solidFill>
                          <a:effectLst/>
                          <a:latin typeface="+mj-lt"/>
                        </a:rPr>
                        <a:t>1</a:t>
                      </a:r>
                      <a:endParaRPr lang="en-GB" sz="1200" b="0" i="0" u="none" strike="noStrike" dirty="0">
                        <a:solidFill>
                          <a:srgbClr val="000000"/>
                        </a:solidFill>
                        <a:effectLst/>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200" b="0" i="0" u="none" strike="noStrike" dirty="0" smtClean="0">
                          <a:solidFill>
                            <a:srgbClr val="000000"/>
                          </a:solidFill>
                          <a:effectLst/>
                          <a:latin typeface="+mj-lt"/>
                        </a:rPr>
                        <a:t>54</a:t>
                      </a:r>
                      <a:endParaRPr lang="en-GB" sz="1200" b="0" i="0" u="none" strike="noStrike" dirty="0">
                        <a:solidFill>
                          <a:srgbClr val="000000"/>
                        </a:solidFill>
                        <a:effectLst/>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1200" b="0" i="0" u="none" strike="noStrike" dirty="0" smtClean="0">
                        <a:solidFill>
                          <a:schemeClr val="tx1"/>
                        </a:solidFill>
                        <a:effectLst/>
                        <a:latin typeface="+mj-lt"/>
                      </a:endParaRPr>
                    </a:p>
                    <a:p>
                      <a:pPr algn="ctr" fontAlgn="ctr"/>
                      <a:endParaRPr lang="en-GB" sz="1200" b="0" i="0" u="none" strike="noStrike" dirty="0">
                        <a:solidFill>
                          <a:srgbClr val="000000"/>
                        </a:solidFill>
                        <a:effectLst/>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42574960"/>
                  </a:ext>
                </a:extLst>
              </a:tr>
              <a:tr h="2439391">
                <a:tc vMerge="1">
                  <a:txBody>
                    <a:bodyPr/>
                    <a:lstStyle/>
                    <a:p>
                      <a:endParaRPr lang="en-GB"/>
                    </a:p>
                  </a:txBody>
                  <a:tcPr/>
                </a:tc>
                <a:tc vMerge="1">
                  <a:txBody>
                    <a:bodyPr/>
                    <a:lstStyle/>
                    <a:p>
                      <a:endParaRPr lang="en-GB"/>
                    </a:p>
                  </a:txBody>
                  <a:tcPr/>
                </a:tc>
                <a:tc>
                  <a:txBody>
                    <a:bodyPr/>
                    <a:lstStyle/>
                    <a:p>
                      <a:pPr algn="l" fontAlgn="ctr"/>
                      <a:r>
                        <a:rPr lang="en-US" sz="1400" b="1" u="none" strike="noStrike" dirty="0" smtClean="0">
                          <a:effectLst/>
                          <a:latin typeface="+mj-lt"/>
                        </a:rPr>
                        <a:t>  KPI</a:t>
                      </a:r>
                      <a:r>
                        <a:rPr lang="en-US" sz="1400" b="1" u="none" strike="noStrike" baseline="0" dirty="0" smtClean="0">
                          <a:effectLst/>
                          <a:latin typeface="+mj-lt"/>
                        </a:rPr>
                        <a:t> </a:t>
                      </a:r>
                      <a:r>
                        <a:rPr lang="en-US" sz="1400" b="1" u="none" strike="noStrike" dirty="0" smtClean="0">
                          <a:effectLst/>
                          <a:latin typeface="+mj-lt"/>
                        </a:rPr>
                        <a:t>32</a:t>
                      </a:r>
                      <a:r>
                        <a:rPr lang="en-US" sz="1200" u="none" strike="noStrike" dirty="0" smtClean="0">
                          <a:effectLst/>
                          <a:latin typeface="+mj-lt"/>
                        </a:rPr>
                        <a:t> </a:t>
                      </a:r>
                    </a:p>
                    <a:p>
                      <a:pPr algn="l" fontAlgn="ctr"/>
                      <a:r>
                        <a:rPr lang="en-US" sz="1200" u="none" strike="noStrike" dirty="0" smtClean="0">
                          <a:effectLst/>
                          <a:latin typeface="+mj-lt"/>
                        </a:rPr>
                        <a:t>   No.  </a:t>
                      </a:r>
                      <a:r>
                        <a:rPr lang="en-US" sz="1200" u="none" strike="noStrike" dirty="0">
                          <a:effectLst/>
                          <a:latin typeface="+mj-lt"/>
                        </a:rPr>
                        <a:t>of Service Users </a:t>
                      </a:r>
                      <a:r>
                        <a:rPr lang="en-US" sz="1200" u="none" strike="noStrike" dirty="0" smtClean="0">
                          <a:effectLst/>
                          <a:latin typeface="+mj-lt"/>
                        </a:rPr>
                        <a:t>receiving</a:t>
                      </a:r>
                    </a:p>
                    <a:p>
                      <a:pPr algn="l" fontAlgn="ctr"/>
                      <a:r>
                        <a:rPr lang="en-US" sz="1200" u="none" strike="noStrike" dirty="0" smtClean="0">
                          <a:effectLst/>
                          <a:latin typeface="+mj-lt"/>
                        </a:rPr>
                        <a:t>   </a:t>
                      </a:r>
                      <a:r>
                        <a:rPr lang="en-US" sz="1200" u="none" strike="noStrike" dirty="0">
                          <a:effectLst/>
                          <a:latin typeface="+mj-lt"/>
                        </a:rPr>
                        <a:t>extended advocacy support from Safe </a:t>
                      </a:r>
                      <a:endParaRPr lang="en-US" sz="1200" u="none" strike="noStrike" dirty="0" smtClean="0">
                        <a:effectLst/>
                        <a:latin typeface="+mj-lt"/>
                      </a:endParaRPr>
                    </a:p>
                    <a:p>
                      <a:pPr algn="l" fontAlgn="ctr"/>
                      <a:r>
                        <a:rPr lang="en-US" sz="1200" u="none" strike="noStrike" dirty="0" smtClean="0">
                          <a:effectLst/>
                          <a:latin typeface="+mj-lt"/>
                        </a:rPr>
                        <a:t>   Spaces </a:t>
                      </a:r>
                      <a:r>
                        <a:rPr lang="en-US" sz="1200" u="none" strike="noStrike" dirty="0">
                          <a:effectLst/>
                          <a:latin typeface="+mj-lt"/>
                        </a:rPr>
                        <a:t>(grouped by number of </a:t>
                      </a:r>
                      <a:endParaRPr lang="en-US" sz="1200" u="none" strike="noStrike" dirty="0" smtClean="0">
                        <a:effectLst/>
                        <a:latin typeface="+mj-lt"/>
                      </a:endParaRPr>
                    </a:p>
                    <a:p>
                      <a:pPr algn="l" fontAlgn="ctr"/>
                      <a:r>
                        <a:rPr lang="en-US" sz="1200" u="none" strike="noStrike" dirty="0" smtClean="0">
                          <a:effectLst/>
                          <a:latin typeface="+mj-lt"/>
                        </a:rPr>
                        <a:t>   sessions/contacts</a:t>
                      </a:r>
                      <a:r>
                        <a:rPr lang="en-US" sz="1200" u="none" strike="noStrike" dirty="0">
                          <a:effectLst/>
                          <a:latin typeface="+mj-lt"/>
                        </a:rPr>
                        <a:t>) </a:t>
                      </a:r>
                      <a:endParaRPr lang="en-US" sz="12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GB" sz="1100" b="0" i="0" u="none" strike="noStrike" dirty="0" smtClean="0">
                          <a:solidFill>
                            <a:schemeClr val="dk1"/>
                          </a:solidFill>
                          <a:effectLst/>
                          <a:latin typeface="+mj-lt"/>
                        </a:rPr>
                        <a:t>Number</a:t>
                      </a:r>
                      <a:r>
                        <a:rPr lang="en-GB" sz="1100" b="0" i="0" u="none" strike="noStrike" baseline="0" dirty="0" smtClean="0">
                          <a:solidFill>
                            <a:schemeClr val="dk1"/>
                          </a:solidFill>
                          <a:effectLst/>
                          <a:latin typeface="+mj-lt"/>
                        </a:rPr>
                        <a:t> of Users who have received extended advocacy support this quarter – </a:t>
                      </a:r>
                    </a:p>
                    <a:p>
                      <a:pPr algn="l" fontAlgn="ctr"/>
                      <a:endParaRPr lang="en-GB" sz="1100" b="0" i="0" u="none" strike="noStrike" baseline="0" dirty="0" smtClean="0">
                        <a:solidFill>
                          <a:schemeClr val="dk1"/>
                        </a:solidFill>
                        <a:effectLst/>
                        <a:latin typeface="+mj-lt"/>
                      </a:endParaRPr>
                    </a:p>
                    <a:p>
                      <a:pPr algn="l" fontAlgn="ctr"/>
                      <a:r>
                        <a:rPr lang="en-GB" sz="1100" b="0" i="0" u="none" strike="noStrike" baseline="0" dirty="0" smtClean="0">
                          <a:solidFill>
                            <a:schemeClr val="dk1"/>
                          </a:solidFill>
                          <a:effectLst/>
                          <a:latin typeface="+mj-lt"/>
                        </a:rPr>
                        <a:t>Total Points of Contact </a:t>
                      </a:r>
                    </a:p>
                    <a:p>
                      <a:pPr algn="l" fontAlgn="ctr"/>
                      <a:r>
                        <a:rPr lang="en-GB" sz="1100" b="0" i="0" u="none" strike="noStrike" baseline="0" dirty="0" smtClean="0">
                          <a:solidFill>
                            <a:srgbClr val="000000"/>
                          </a:solidFill>
                          <a:effectLst/>
                          <a:latin typeface="+mj-lt"/>
                        </a:rPr>
                        <a:t>Live Chat </a:t>
                      </a:r>
                    </a:p>
                    <a:p>
                      <a:pPr algn="l" fontAlgn="ctr"/>
                      <a:r>
                        <a:rPr lang="en-GB" sz="1100" b="0" i="0" u="none" strike="noStrike" baseline="0" dirty="0" smtClean="0">
                          <a:solidFill>
                            <a:srgbClr val="000000"/>
                          </a:solidFill>
                          <a:effectLst/>
                          <a:latin typeface="+mj-lt"/>
                        </a:rPr>
                        <a:t>Email </a:t>
                      </a:r>
                    </a:p>
                    <a:p>
                      <a:pPr algn="l" fontAlgn="ctr"/>
                      <a:r>
                        <a:rPr lang="en-GB" sz="1100" b="0" i="0" u="none" strike="noStrike" baseline="0" dirty="0" smtClean="0">
                          <a:solidFill>
                            <a:srgbClr val="000000"/>
                          </a:solidFill>
                          <a:effectLst/>
                          <a:latin typeface="+mj-lt"/>
                        </a:rPr>
                        <a:t>Phone Call </a:t>
                      </a:r>
                    </a:p>
                    <a:p>
                      <a:pPr algn="l" fontAlgn="ctr"/>
                      <a:r>
                        <a:rPr lang="en-GB" sz="1100" b="0" i="0" u="none" strike="noStrike" baseline="0" dirty="0" smtClean="0">
                          <a:solidFill>
                            <a:srgbClr val="000000"/>
                          </a:solidFill>
                          <a:effectLst/>
                          <a:latin typeface="+mj-lt"/>
                        </a:rPr>
                        <a:t>SMS Activity </a:t>
                      </a:r>
                    </a:p>
                    <a:p>
                      <a:pPr algn="l" fontAlgn="ctr"/>
                      <a:r>
                        <a:rPr lang="en-GB" sz="1100" b="0" i="0" u="none" strike="noStrike" baseline="0" dirty="0" smtClean="0">
                          <a:solidFill>
                            <a:srgbClr val="000000"/>
                          </a:solidFill>
                          <a:effectLst/>
                          <a:latin typeface="+mj-lt"/>
                        </a:rPr>
                        <a:t>Video Call</a:t>
                      </a:r>
                    </a:p>
                  </a:txBody>
                  <a:tcPr marL="134356" marR="4479" marT="447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GB" sz="1200" b="0" i="0" u="none" strike="noStrike" dirty="0" smtClean="0">
                          <a:solidFill>
                            <a:srgbClr val="FF0000"/>
                          </a:solidFill>
                          <a:effectLst/>
                          <a:latin typeface="+mj-lt"/>
                        </a:rPr>
                        <a:t> </a:t>
                      </a:r>
                    </a:p>
                    <a:p>
                      <a:pPr algn="l" fontAlgn="ctr"/>
                      <a:r>
                        <a:rPr lang="en-GB" sz="1200" b="0" i="0" u="none" strike="noStrike" dirty="0" smtClean="0">
                          <a:solidFill>
                            <a:schemeClr val="tx1"/>
                          </a:solidFill>
                          <a:effectLst/>
                          <a:latin typeface="+mj-lt"/>
                        </a:rPr>
                        <a:t> </a:t>
                      </a:r>
                    </a:p>
                    <a:p>
                      <a:pPr algn="l" fontAlgn="ctr"/>
                      <a:endParaRPr lang="en-GB" sz="1200" b="0" i="0" u="none" strike="noStrike" kern="1200" baseline="0" dirty="0" smtClean="0">
                        <a:solidFill>
                          <a:schemeClr val="tx1"/>
                        </a:solidFill>
                        <a:effectLst/>
                        <a:latin typeface="+mj-lt"/>
                        <a:ea typeface="+mn-ea"/>
                        <a:cs typeface="+mn-cs"/>
                      </a:endParaRPr>
                    </a:p>
                    <a:p>
                      <a:pPr algn="l" fontAlgn="ctr"/>
                      <a:endParaRPr lang="en-GB" sz="1200" b="0" i="0" u="none" strike="noStrike" kern="1200" baseline="0" dirty="0" smtClean="0">
                        <a:solidFill>
                          <a:schemeClr val="tx1"/>
                        </a:solidFill>
                        <a:effectLst/>
                        <a:latin typeface="+mj-lt"/>
                        <a:ea typeface="+mn-ea"/>
                        <a:cs typeface="+mn-cs"/>
                      </a:endParaRPr>
                    </a:p>
                    <a:p>
                      <a:pPr algn="l" fontAlgn="ctr"/>
                      <a:endParaRPr lang="en-GB" sz="1200" b="0" i="0" u="none" strike="noStrike" kern="1200" baseline="0" dirty="0" smtClean="0">
                        <a:solidFill>
                          <a:schemeClr val="tx1"/>
                        </a:solidFill>
                        <a:effectLst/>
                        <a:latin typeface="+mj-lt"/>
                        <a:ea typeface="+mn-ea"/>
                        <a:cs typeface="+mn-cs"/>
                      </a:endParaRPr>
                    </a:p>
                    <a:p>
                      <a:pPr algn="l" fontAlgn="ctr"/>
                      <a:r>
                        <a:rPr lang="en-GB" sz="1200" b="0" i="0" u="none" strike="noStrike" kern="1200" baseline="0" dirty="0" smtClean="0">
                          <a:solidFill>
                            <a:schemeClr val="tx1"/>
                          </a:solidFill>
                          <a:effectLst/>
                          <a:latin typeface="+mj-lt"/>
                          <a:ea typeface="+mn-ea"/>
                          <a:cs typeface="+mn-cs"/>
                        </a:rPr>
                        <a:t> </a:t>
                      </a:r>
                      <a:r>
                        <a:rPr lang="en-GB" sz="1200" b="0" i="0" u="none" strike="noStrike" kern="1200" baseline="0" dirty="0" smtClean="0">
                          <a:solidFill>
                            <a:srgbClr val="000000"/>
                          </a:solidFill>
                          <a:effectLst/>
                          <a:latin typeface="+mn-lt"/>
                          <a:ea typeface="+mn-ea"/>
                          <a:cs typeface="+mn-cs"/>
                        </a:rPr>
                        <a:t>Live Chat                     5</a:t>
                      </a:r>
                    </a:p>
                    <a:p>
                      <a:pPr algn="l" fontAlgn="ctr"/>
                      <a:r>
                        <a:rPr lang="en-GB" sz="1200" b="0" i="0" u="none" strike="noStrike" kern="1200" baseline="0" dirty="0" smtClean="0">
                          <a:solidFill>
                            <a:srgbClr val="000000"/>
                          </a:solidFill>
                          <a:effectLst/>
                          <a:latin typeface="+mn-lt"/>
                          <a:ea typeface="+mn-ea"/>
                          <a:cs typeface="+mn-cs"/>
                        </a:rPr>
                        <a:t> Email                        626 </a:t>
                      </a:r>
                    </a:p>
                    <a:p>
                      <a:pPr algn="l" fontAlgn="ctr"/>
                      <a:r>
                        <a:rPr lang="en-GB" sz="1200" b="0" i="0" u="none" strike="noStrike" kern="1200" baseline="0" dirty="0" smtClean="0">
                          <a:solidFill>
                            <a:srgbClr val="000000"/>
                          </a:solidFill>
                          <a:effectLst/>
                          <a:latin typeface="+mn-lt"/>
                          <a:ea typeface="+mn-ea"/>
                          <a:cs typeface="+mn-cs"/>
                        </a:rPr>
                        <a:t> Phone Call               146</a:t>
                      </a:r>
                    </a:p>
                    <a:p>
                      <a:pPr algn="l" fontAlgn="ctr"/>
                      <a:r>
                        <a:rPr lang="en-GB" sz="1200" b="0" i="0" u="none" strike="noStrike" kern="1200" baseline="0" dirty="0" smtClean="0">
                          <a:solidFill>
                            <a:srgbClr val="000000"/>
                          </a:solidFill>
                          <a:effectLst/>
                          <a:latin typeface="+mn-lt"/>
                          <a:ea typeface="+mn-ea"/>
                          <a:cs typeface="+mn-cs"/>
                        </a:rPr>
                        <a:t> SMS Activity              69</a:t>
                      </a:r>
                    </a:p>
                    <a:p>
                      <a:pPr algn="l" fontAlgn="ctr"/>
                      <a:r>
                        <a:rPr lang="en-GB" sz="1200" b="0" i="0" u="none" strike="noStrike" kern="1200" baseline="0" dirty="0" smtClean="0">
                          <a:solidFill>
                            <a:srgbClr val="000000"/>
                          </a:solidFill>
                          <a:effectLst/>
                          <a:latin typeface="+mn-lt"/>
                          <a:ea typeface="+mn-ea"/>
                          <a:cs typeface="+mn-cs"/>
                        </a:rPr>
                        <a:t> Video Call                    5</a:t>
                      </a:r>
                    </a:p>
                    <a:p>
                      <a:pPr algn="l" fontAlgn="ctr"/>
                      <a:r>
                        <a:rPr lang="en-GB" sz="1200" b="0" i="0" u="none" strike="noStrike" kern="1200" baseline="0" dirty="0" smtClean="0">
                          <a:solidFill>
                            <a:srgbClr val="000000"/>
                          </a:solidFill>
                          <a:effectLst/>
                          <a:latin typeface="+mn-lt"/>
                          <a:ea typeface="+mn-ea"/>
                          <a:cs typeface="+mn-cs"/>
                        </a:rPr>
                        <a:t> Letter                           0</a:t>
                      </a:r>
                    </a:p>
                    <a:p>
                      <a:pPr algn="l" fontAlgn="ctr"/>
                      <a:r>
                        <a:rPr lang="en-GB" sz="1200" b="0" i="0" u="none" strike="noStrike" kern="1200" baseline="0" dirty="0" smtClean="0">
                          <a:solidFill>
                            <a:srgbClr val="000000"/>
                          </a:solidFill>
                          <a:effectLst/>
                          <a:latin typeface="+mn-lt"/>
                          <a:ea typeface="+mn-ea"/>
                          <a:cs typeface="+mn-cs"/>
                        </a:rPr>
                        <a:t> </a:t>
                      </a:r>
                      <a:r>
                        <a:rPr lang="en-GB" sz="1200" b="1" i="0" u="none" strike="noStrike" kern="1200" baseline="0" dirty="0" smtClean="0">
                          <a:solidFill>
                            <a:srgbClr val="000000"/>
                          </a:solidFill>
                          <a:effectLst/>
                          <a:latin typeface="+mn-lt"/>
                          <a:ea typeface="+mn-ea"/>
                          <a:cs typeface="+mn-cs"/>
                        </a:rPr>
                        <a:t>Total                        851</a:t>
                      </a:r>
                    </a:p>
                    <a:p>
                      <a:pPr algn="l" fontAlgn="ctr"/>
                      <a:endParaRPr lang="en-GB" sz="1200" b="0" i="0" u="none" strike="noStrike" dirty="0">
                        <a:solidFill>
                          <a:schemeClr val="tx1"/>
                        </a:solidFill>
                        <a:effectLst/>
                        <a:latin typeface="+mj-lt"/>
                      </a:endParaRPr>
                    </a:p>
                  </a:txBody>
                  <a:tcPr marL="4479" marR="67178" marT="447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GB" sz="1200" b="0" i="0" u="none" strike="noStrike" dirty="0" smtClean="0">
                          <a:solidFill>
                            <a:schemeClr val="tx1"/>
                          </a:solidFill>
                          <a:effectLst/>
                          <a:latin typeface="+mj-lt"/>
                        </a:rPr>
                        <a:t> </a:t>
                      </a:r>
                    </a:p>
                    <a:p>
                      <a:pPr algn="l" fontAlgn="ctr"/>
                      <a:endParaRPr lang="en-GB" sz="1200" b="0" i="0" u="none" strike="noStrike" kern="1200" baseline="0" dirty="0" smtClean="0">
                        <a:solidFill>
                          <a:schemeClr val="tx1"/>
                        </a:solidFill>
                        <a:effectLst/>
                        <a:latin typeface="+mj-lt"/>
                        <a:ea typeface="+mn-ea"/>
                        <a:cs typeface="+mn-cs"/>
                      </a:endParaRPr>
                    </a:p>
                    <a:p>
                      <a:pPr algn="l" fontAlgn="ctr"/>
                      <a:endParaRPr lang="en-GB" sz="1200" b="0" i="0" u="none" strike="noStrike" kern="1200" baseline="0" dirty="0" smtClean="0">
                        <a:solidFill>
                          <a:schemeClr val="tx1"/>
                        </a:solidFill>
                        <a:effectLst/>
                        <a:latin typeface="+mj-lt"/>
                        <a:ea typeface="+mn-ea"/>
                        <a:cs typeface="+mn-cs"/>
                      </a:endParaRPr>
                    </a:p>
                    <a:p>
                      <a:pPr algn="l" fontAlgn="ctr"/>
                      <a:endParaRPr lang="en-GB" sz="1200" b="0" i="0" u="none" strike="noStrike" kern="1200" baseline="0" dirty="0" smtClean="0">
                        <a:solidFill>
                          <a:schemeClr val="tx1"/>
                        </a:solidFill>
                        <a:effectLst/>
                        <a:latin typeface="+mj-lt"/>
                        <a:ea typeface="+mn-ea"/>
                        <a:cs typeface="+mn-cs"/>
                      </a:endParaRPr>
                    </a:p>
                    <a:p>
                      <a:pPr algn="l" fontAlgn="ctr"/>
                      <a:endParaRPr lang="en-GB" sz="1200" b="0" i="0" u="none" strike="noStrike" kern="1200" baseline="0" dirty="0" smtClean="0">
                        <a:solidFill>
                          <a:schemeClr val="tx1"/>
                        </a:solidFill>
                        <a:effectLst/>
                        <a:latin typeface="+mj-lt"/>
                        <a:ea typeface="+mn-ea"/>
                        <a:cs typeface="+mn-cs"/>
                      </a:endParaRPr>
                    </a:p>
                    <a:p>
                      <a:pPr algn="l" fontAlgn="ctr"/>
                      <a:r>
                        <a:rPr lang="en-GB" sz="1200" b="0" i="0" u="none" strike="noStrike" kern="1200" baseline="0" dirty="0" smtClean="0">
                          <a:solidFill>
                            <a:srgbClr val="000000"/>
                          </a:solidFill>
                          <a:effectLst/>
                          <a:latin typeface="+mn-lt"/>
                          <a:ea typeface="+mn-ea"/>
                          <a:cs typeface="+mn-cs"/>
                        </a:rPr>
                        <a:t> Live Chat                 85</a:t>
                      </a:r>
                    </a:p>
                    <a:p>
                      <a:pPr algn="l" fontAlgn="ctr"/>
                      <a:r>
                        <a:rPr lang="en-GB" sz="1200" b="0" i="0" u="none" strike="noStrike" kern="1200" baseline="0" dirty="0" smtClean="0">
                          <a:solidFill>
                            <a:srgbClr val="000000"/>
                          </a:solidFill>
                          <a:effectLst/>
                          <a:latin typeface="+mn-lt"/>
                          <a:ea typeface="+mn-ea"/>
                          <a:cs typeface="+mn-cs"/>
                        </a:rPr>
                        <a:t> Email                    4545 </a:t>
                      </a:r>
                    </a:p>
                    <a:p>
                      <a:pPr algn="l" fontAlgn="ctr"/>
                      <a:r>
                        <a:rPr lang="en-GB" sz="1200" b="0" i="0" u="none" strike="noStrike" kern="1200" baseline="0" dirty="0" smtClean="0">
                          <a:solidFill>
                            <a:srgbClr val="000000"/>
                          </a:solidFill>
                          <a:effectLst/>
                          <a:latin typeface="+mn-lt"/>
                          <a:ea typeface="+mn-ea"/>
                          <a:cs typeface="+mn-cs"/>
                        </a:rPr>
                        <a:t> Phone Call           1010       </a:t>
                      </a:r>
                    </a:p>
                    <a:p>
                      <a:pPr algn="l" fontAlgn="ctr"/>
                      <a:r>
                        <a:rPr lang="en-GB" sz="1200" b="0" i="0" u="none" strike="noStrike" kern="1200" baseline="0" dirty="0" smtClean="0">
                          <a:solidFill>
                            <a:srgbClr val="000000"/>
                          </a:solidFill>
                          <a:effectLst/>
                          <a:latin typeface="+mn-lt"/>
                          <a:ea typeface="+mn-ea"/>
                          <a:cs typeface="+mn-cs"/>
                        </a:rPr>
                        <a:t> SMS Activity          344</a:t>
                      </a:r>
                    </a:p>
                    <a:p>
                      <a:pPr algn="l" fontAlgn="ctr"/>
                      <a:r>
                        <a:rPr lang="en-GB" sz="1200" b="0" i="0" u="none" strike="noStrike" kern="1200" baseline="0" dirty="0" smtClean="0">
                          <a:solidFill>
                            <a:srgbClr val="000000"/>
                          </a:solidFill>
                          <a:effectLst/>
                          <a:latin typeface="+mn-lt"/>
                          <a:ea typeface="+mn-ea"/>
                          <a:cs typeface="+mn-cs"/>
                        </a:rPr>
                        <a:t> Video Call                32</a:t>
                      </a:r>
                    </a:p>
                    <a:p>
                      <a:pPr algn="l" fontAlgn="ctr"/>
                      <a:r>
                        <a:rPr lang="en-GB" sz="1200" b="0" i="0" u="none" strike="noStrike" kern="1200" baseline="0" dirty="0" smtClean="0">
                          <a:solidFill>
                            <a:srgbClr val="000000"/>
                          </a:solidFill>
                          <a:effectLst/>
                          <a:latin typeface="+mn-lt"/>
                          <a:ea typeface="+mn-ea"/>
                          <a:cs typeface="+mn-cs"/>
                        </a:rPr>
                        <a:t> Letter                         5</a:t>
                      </a:r>
                    </a:p>
                    <a:p>
                      <a:pPr algn="l" fontAlgn="ctr"/>
                      <a:r>
                        <a:rPr lang="en-GB" sz="1200" b="0" i="0" u="none" strike="noStrike" kern="1200" baseline="0" dirty="0" smtClean="0">
                          <a:solidFill>
                            <a:srgbClr val="000000"/>
                          </a:solidFill>
                          <a:effectLst/>
                          <a:latin typeface="+mn-lt"/>
                          <a:ea typeface="+mn-ea"/>
                          <a:cs typeface="+mn-cs"/>
                        </a:rPr>
                        <a:t> </a:t>
                      </a:r>
                      <a:r>
                        <a:rPr lang="en-GB" sz="1200" b="1" i="0" u="none" strike="noStrike" kern="1200" baseline="0" dirty="0" smtClean="0">
                          <a:solidFill>
                            <a:srgbClr val="000000"/>
                          </a:solidFill>
                          <a:effectLst/>
                          <a:latin typeface="+mn-lt"/>
                          <a:ea typeface="+mn-ea"/>
                          <a:cs typeface="+mn-cs"/>
                        </a:rPr>
                        <a:t>Total                     6021</a:t>
                      </a:r>
                    </a:p>
                    <a:p>
                      <a:pPr algn="l" fontAlgn="ctr"/>
                      <a:endParaRPr lang="en-GB" sz="1200" b="0" i="0" u="none" strike="noStrike" dirty="0">
                        <a:solidFill>
                          <a:schemeClr val="tx1"/>
                        </a:solidFill>
                        <a:effectLst/>
                        <a:latin typeface="+mj-lt"/>
                      </a:endParaRPr>
                    </a:p>
                  </a:txBody>
                  <a:tcPr marL="4479" marR="67178" marT="447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GB" sz="1200" b="0" i="0" u="none" strike="noStrike" dirty="0" smtClean="0">
                          <a:solidFill>
                            <a:schemeClr val="tx1"/>
                          </a:solidFill>
                          <a:effectLst/>
                          <a:latin typeface="+mj-lt"/>
                        </a:rPr>
                        <a:t>  </a:t>
                      </a:r>
                    </a:p>
                    <a:p>
                      <a:pPr algn="l" fontAlgn="ctr"/>
                      <a:r>
                        <a:rPr lang="en-GB" sz="1200" b="0" i="0" u="none" strike="noStrike" dirty="0" smtClean="0">
                          <a:solidFill>
                            <a:schemeClr val="tx1"/>
                          </a:solidFill>
                          <a:effectLst/>
                          <a:latin typeface="+mj-lt"/>
                        </a:rPr>
                        <a:t>  All Activities</a:t>
                      </a:r>
                      <a:r>
                        <a:rPr lang="en-GB" sz="1200" b="0" i="0" u="none" strike="noStrike" baseline="0" dirty="0" smtClean="0">
                          <a:solidFill>
                            <a:schemeClr val="tx1"/>
                          </a:solidFill>
                          <a:effectLst/>
                          <a:latin typeface="+mj-lt"/>
                        </a:rPr>
                        <a:t>, </a:t>
                      </a:r>
                    </a:p>
                    <a:p>
                      <a:pPr algn="l" fontAlgn="ctr"/>
                      <a:r>
                        <a:rPr lang="en-GB" sz="1200" b="0" i="0" u="none" strike="noStrike" baseline="0" dirty="0" smtClean="0">
                          <a:solidFill>
                            <a:schemeClr val="tx1"/>
                          </a:solidFill>
                          <a:effectLst/>
                          <a:latin typeface="+mj-lt"/>
                        </a:rPr>
                        <a:t>  across all </a:t>
                      </a:r>
                    </a:p>
                    <a:p>
                      <a:pPr algn="l" fontAlgn="ctr"/>
                      <a:r>
                        <a:rPr lang="en-GB" sz="1200" b="0" i="0" u="none" strike="noStrike" baseline="0" dirty="0" smtClean="0">
                          <a:solidFill>
                            <a:schemeClr val="tx1"/>
                          </a:solidFill>
                          <a:effectLst/>
                          <a:latin typeface="+mj-lt"/>
                        </a:rPr>
                        <a:t>  clients</a:t>
                      </a:r>
                    </a:p>
                    <a:p>
                      <a:pPr algn="l" fontAlgn="ctr"/>
                      <a:r>
                        <a:rPr lang="en-GB" sz="1200" b="0" i="0" u="none" strike="noStrike" baseline="0" dirty="0" smtClean="0">
                          <a:solidFill>
                            <a:schemeClr val="tx1"/>
                          </a:solidFill>
                          <a:effectLst/>
                          <a:latin typeface="+mj-lt"/>
                        </a:rPr>
                        <a:t>  for this </a:t>
                      </a:r>
                    </a:p>
                    <a:p>
                      <a:pPr algn="l" fontAlgn="ctr"/>
                      <a:r>
                        <a:rPr lang="en-GB" sz="1200" b="0" i="0" u="none" strike="noStrike" baseline="0" dirty="0" smtClean="0">
                          <a:solidFill>
                            <a:schemeClr val="tx1"/>
                          </a:solidFill>
                          <a:effectLst/>
                          <a:latin typeface="+mj-lt"/>
                        </a:rPr>
                        <a:t>  quarter</a:t>
                      </a:r>
                    </a:p>
                    <a:p>
                      <a:pPr algn="l" fontAlgn="ctr"/>
                      <a:endParaRPr lang="en-GB" sz="1200" b="0" i="0" u="none" strike="noStrike" baseline="0" dirty="0" smtClean="0">
                        <a:solidFill>
                          <a:schemeClr val="tx1"/>
                        </a:solidFill>
                        <a:effectLst/>
                        <a:latin typeface="+mj-lt"/>
                      </a:endParaRPr>
                    </a:p>
                    <a:p>
                      <a:pPr algn="l" fontAlgn="ctr"/>
                      <a:r>
                        <a:rPr lang="en-GB" sz="1200" b="0" i="0" u="none" strike="noStrike" baseline="0" dirty="0" smtClean="0">
                          <a:solidFill>
                            <a:schemeClr val="tx1"/>
                          </a:solidFill>
                          <a:effectLst/>
                          <a:latin typeface="+mj-lt"/>
                        </a:rPr>
                        <a:t>Cumulative</a:t>
                      </a:r>
                    </a:p>
                    <a:p>
                      <a:pPr algn="l" fontAlgn="ctr"/>
                      <a:r>
                        <a:rPr lang="en-GB" sz="1200" b="0" i="0" u="none" strike="noStrike" baseline="0" dirty="0" smtClean="0">
                          <a:solidFill>
                            <a:schemeClr val="tx1"/>
                          </a:solidFill>
                          <a:effectLst/>
                          <a:latin typeface="+mj-lt"/>
                        </a:rPr>
                        <a:t> from start of </a:t>
                      </a:r>
                    </a:p>
                    <a:p>
                      <a:pPr algn="l" fontAlgn="ctr"/>
                      <a:r>
                        <a:rPr lang="en-GB" sz="1200" b="0" i="0" u="none" strike="noStrike" baseline="0" dirty="0" smtClean="0">
                          <a:solidFill>
                            <a:schemeClr val="tx1"/>
                          </a:solidFill>
                          <a:effectLst/>
                          <a:latin typeface="+mj-lt"/>
                        </a:rPr>
                        <a:t> service for monthly report for breakdown </a:t>
                      </a:r>
                      <a:endParaRPr lang="en-GB" sz="1200" b="0" i="0" u="none" strike="noStrike" dirty="0">
                        <a:solidFill>
                          <a:schemeClr val="tx1"/>
                        </a:solidFill>
                        <a:effectLst/>
                        <a:latin typeface="+mj-lt"/>
                      </a:endParaRPr>
                    </a:p>
                  </a:txBody>
                  <a:tcPr marL="4479" marR="67178" marT="447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18487984"/>
                  </a:ext>
                </a:extLst>
              </a:tr>
              <a:tr h="936175">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strike="noStrike" kern="1200" dirty="0" smtClean="0">
                          <a:solidFill>
                            <a:schemeClr val="dk1"/>
                          </a:solidFill>
                          <a:effectLst/>
                          <a:latin typeface="+mj-lt"/>
                          <a:ea typeface="+mn-ea"/>
                          <a:cs typeface="+mn-cs"/>
                        </a:rPr>
                        <a:t>  KPI</a:t>
                      </a:r>
                      <a:r>
                        <a:rPr lang="en-US" sz="1400" b="1" u="none" strike="noStrike" kern="1200" baseline="0" dirty="0" smtClean="0">
                          <a:solidFill>
                            <a:schemeClr val="dk1"/>
                          </a:solidFill>
                          <a:effectLst/>
                          <a:latin typeface="+mj-lt"/>
                          <a:ea typeface="+mn-ea"/>
                          <a:cs typeface="+mn-cs"/>
                        </a:rPr>
                        <a:t> </a:t>
                      </a:r>
                      <a:r>
                        <a:rPr lang="en-US" sz="1400" b="1" u="none" strike="noStrike" kern="1200" dirty="0" smtClean="0">
                          <a:solidFill>
                            <a:schemeClr val="dk1"/>
                          </a:solidFill>
                          <a:effectLst/>
                          <a:latin typeface="+mj-lt"/>
                          <a:ea typeface="+mn-ea"/>
                          <a:cs typeface="+mn-cs"/>
                        </a:rPr>
                        <a:t>33: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u="none" strike="noStrike" kern="1200" dirty="0" smtClean="0">
                          <a:solidFill>
                            <a:schemeClr val="dk1"/>
                          </a:solidFill>
                          <a:effectLst/>
                          <a:latin typeface="+mj-lt"/>
                          <a:ea typeface="+mn-ea"/>
                          <a:cs typeface="+mn-cs"/>
                        </a:rPr>
                        <a:t>  </a:t>
                      </a:r>
                      <a:r>
                        <a:rPr lang="en-US" sz="1200" u="none" strike="noStrike" kern="1200" dirty="0" smtClean="0">
                          <a:solidFill>
                            <a:schemeClr val="dk1"/>
                          </a:solidFill>
                          <a:effectLst/>
                          <a:latin typeface="+mj-lt"/>
                          <a:ea typeface="+mn-ea"/>
                          <a:cs typeface="+mn-cs"/>
                        </a:rPr>
                        <a:t>No. of Service Users re-contacting Safe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strike="noStrike" kern="1200" dirty="0" smtClean="0">
                          <a:solidFill>
                            <a:schemeClr val="dk1"/>
                          </a:solidFill>
                          <a:effectLst/>
                          <a:latin typeface="+mj-lt"/>
                          <a:ea typeface="+mn-ea"/>
                          <a:cs typeface="+mn-cs"/>
                        </a:rPr>
                        <a:t>  Spaces after signposting/referral did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strike="noStrike" kern="1200" dirty="0" smtClean="0">
                          <a:solidFill>
                            <a:schemeClr val="dk1"/>
                          </a:solidFill>
                          <a:effectLst/>
                          <a:latin typeface="+mj-lt"/>
                          <a:ea typeface="+mn-ea"/>
                          <a:cs typeface="+mn-cs"/>
                        </a:rPr>
                        <a:t>  not yield required support service. </a:t>
                      </a:r>
                      <a:endParaRPr lang="en-US" sz="1200" b="0" i="0" u="none" strike="noStrike" kern="1200" dirty="0" smtClean="0">
                        <a:solidFill>
                          <a:srgbClr val="000000"/>
                        </a:solidFill>
                        <a:effectLst/>
                        <a:latin typeface="+mj-lt"/>
                        <a:ea typeface="+mn-ea"/>
                        <a:cs typeface="+mn-cs"/>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endParaRPr lang="en-GB" sz="1200" b="0" i="0" u="none" strike="noStrike" dirty="0">
                        <a:solidFill>
                          <a:srgbClr val="000000"/>
                        </a:solidFill>
                        <a:effectLst/>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200" b="0" i="0" u="none" strike="noStrike" dirty="0" smtClean="0">
                          <a:solidFill>
                            <a:srgbClr val="000000"/>
                          </a:solidFill>
                          <a:effectLst/>
                          <a:latin typeface="+mj-lt"/>
                        </a:rPr>
                        <a:t>0</a:t>
                      </a:r>
                      <a:endParaRPr lang="en-GB" sz="1200" b="0" i="0" u="none" strike="noStrike" dirty="0">
                        <a:solidFill>
                          <a:srgbClr val="000000"/>
                        </a:solidFill>
                        <a:effectLst/>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200" b="0" i="0" u="none" strike="noStrike" dirty="0" smtClean="0">
                          <a:solidFill>
                            <a:srgbClr val="000000"/>
                          </a:solidFill>
                          <a:effectLst/>
                          <a:latin typeface="+mj-lt"/>
                        </a:rPr>
                        <a:t>0</a:t>
                      </a:r>
                      <a:endParaRPr lang="en-GB" sz="1200" b="0" i="0" u="none" strike="noStrike" dirty="0">
                        <a:solidFill>
                          <a:srgbClr val="000000"/>
                        </a:solidFill>
                        <a:effectLst/>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endParaRPr lang="en-GB" sz="1200" b="0" i="0" u="none" strike="noStrike" dirty="0">
                        <a:solidFill>
                          <a:srgbClr val="000000"/>
                        </a:solidFill>
                        <a:effectLst/>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41691643"/>
                  </a:ext>
                </a:extLst>
              </a:tr>
              <a:tr h="1580654">
                <a:tc vMerge="1">
                  <a:txBody>
                    <a:bodyPr/>
                    <a:lstStyle/>
                    <a:p>
                      <a:endParaRPr lang="en-GB"/>
                    </a:p>
                  </a:txBody>
                  <a:tcPr/>
                </a:tc>
                <a:tc vMerge="1">
                  <a:txBody>
                    <a:bodyPr/>
                    <a:lstStyle/>
                    <a:p>
                      <a:endParaRPr lang="en-GB"/>
                    </a:p>
                  </a:txBody>
                  <a:tcPr/>
                </a:tc>
                <a:tc>
                  <a:txBody>
                    <a:bodyPr/>
                    <a:lstStyle/>
                    <a:p>
                      <a:r>
                        <a:rPr lang="en-GB" sz="1400" b="1" kern="1200" dirty="0" smtClean="0">
                          <a:solidFill>
                            <a:schemeClr val="dk1"/>
                          </a:solidFill>
                          <a:effectLst/>
                          <a:latin typeface="+mj-lt"/>
                          <a:ea typeface="+mn-ea"/>
                          <a:cs typeface="+mn-cs"/>
                        </a:rPr>
                        <a:t>  KPI</a:t>
                      </a:r>
                      <a:r>
                        <a:rPr lang="en-GB" sz="1400" b="1" kern="1200" baseline="0" dirty="0" smtClean="0">
                          <a:solidFill>
                            <a:schemeClr val="dk1"/>
                          </a:solidFill>
                          <a:effectLst/>
                          <a:latin typeface="+mj-lt"/>
                          <a:ea typeface="+mn-ea"/>
                          <a:cs typeface="+mn-cs"/>
                        </a:rPr>
                        <a:t> </a:t>
                      </a:r>
                      <a:r>
                        <a:rPr lang="en-GB" sz="1400" b="1" kern="1200" dirty="0" smtClean="0">
                          <a:solidFill>
                            <a:schemeClr val="dk1"/>
                          </a:solidFill>
                          <a:effectLst/>
                          <a:latin typeface="+mj-lt"/>
                          <a:ea typeface="+mn-ea"/>
                          <a:cs typeface="+mn-cs"/>
                        </a:rPr>
                        <a:t>34: </a:t>
                      </a:r>
                    </a:p>
                    <a:p>
                      <a:r>
                        <a:rPr lang="en-GB" sz="1400" b="1" kern="1200" dirty="0" smtClean="0">
                          <a:solidFill>
                            <a:schemeClr val="dk1"/>
                          </a:solidFill>
                          <a:effectLst/>
                          <a:latin typeface="+mj-lt"/>
                          <a:ea typeface="+mn-ea"/>
                          <a:cs typeface="+mn-cs"/>
                        </a:rPr>
                        <a:t>  </a:t>
                      </a:r>
                      <a:r>
                        <a:rPr lang="en-GB" sz="1200" kern="1200" dirty="0" smtClean="0">
                          <a:solidFill>
                            <a:schemeClr val="dk1"/>
                          </a:solidFill>
                          <a:effectLst/>
                          <a:latin typeface="+mj-lt"/>
                          <a:ea typeface="+mn-ea"/>
                          <a:cs typeface="+mn-cs"/>
                        </a:rPr>
                        <a:t>A minimum of 1 anonymised case </a:t>
                      </a:r>
                    </a:p>
                    <a:p>
                      <a:r>
                        <a:rPr lang="en-GB" sz="1200" kern="1200" dirty="0" smtClean="0">
                          <a:solidFill>
                            <a:schemeClr val="dk1"/>
                          </a:solidFill>
                          <a:effectLst/>
                          <a:latin typeface="+mj-lt"/>
                          <a:ea typeface="+mn-ea"/>
                          <a:cs typeface="+mn-cs"/>
                        </a:rPr>
                        <a:t>  study  per quarter demonstrating the </a:t>
                      </a:r>
                    </a:p>
                    <a:p>
                      <a:r>
                        <a:rPr lang="en-GB" sz="1200" kern="1200" dirty="0" smtClean="0">
                          <a:solidFill>
                            <a:schemeClr val="dk1"/>
                          </a:solidFill>
                          <a:effectLst/>
                          <a:latin typeface="+mj-lt"/>
                          <a:ea typeface="+mn-ea"/>
                          <a:cs typeface="+mn-cs"/>
                        </a:rPr>
                        <a:t>  support provided to a client, the </a:t>
                      </a:r>
                    </a:p>
                    <a:p>
                      <a:r>
                        <a:rPr lang="en-GB" sz="1200" kern="1200" dirty="0" smtClean="0">
                          <a:solidFill>
                            <a:schemeClr val="dk1"/>
                          </a:solidFill>
                          <a:effectLst/>
                          <a:latin typeface="+mj-lt"/>
                          <a:ea typeface="+mn-ea"/>
                          <a:cs typeface="+mn-cs"/>
                        </a:rPr>
                        <a:t>  services that they</a:t>
                      </a:r>
                      <a:r>
                        <a:rPr lang="en-GB" sz="1200" kern="1200" baseline="0" dirty="0" smtClean="0">
                          <a:solidFill>
                            <a:schemeClr val="dk1"/>
                          </a:solidFill>
                          <a:effectLst/>
                          <a:latin typeface="+mj-lt"/>
                          <a:ea typeface="+mn-ea"/>
                          <a:cs typeface="+mn-cs"/>
                        </a:rPr>
                        <a:t> </a:t>
                      </a:r>
                      <a:r>
                        <a:rPr lang="en-GB" sz="1200" kern="1200" dirty="0" smtClean="0">
                          <a:solidFill>
                            <a:schemeClr val="dk1"/>
                          </a:solidFill>
                          <a:effectLst/>
                          <a:latin typeface="+mj-lt"/>
                          <a:ea typeface="+mn-ea"/>
                          <a:cs typeface="+mn-cs"/>
                        </a:rPr>
                        <a:t>received as an</a:t>
                      </a:r>
                    </a:p>
                    <a:p>
                      <a:r>
                        <a:rPr lang="en-GB" sz="1200" kern="1200" dirty="0" smtClean="0">
                          <a:solidFill>
                            <a:schemeClr val="dk1"/>
                          </a:solidFill>
                          <a:effectLst/>
                          <a:latin typeface="+mj-lt"/>
                          <a:ea typeface="+mn-ea"/>
                          <a:cs typeface="+mn-cs"/>
                        </a:rPr>
                        <a:t>  outcome and the difference</a:t>
                      </a:r>
                      <a:r>
                        <a:rPr lang="en-GB" sz="1200" kern="1200" baseline="0" dirty="0" smtClean="0">
                          <a:solidFill>
                            <a:schemeClr val="dk1"/>
                          </a:solidFill>
                          <a:effectLst/>
                          <a:latin typeface="+mj-lt"/>
                          <a:ea typeface="+mn-ea"/>
                          <a:cs typeface="+mn-cs"/>
                        </a:rPr>
                        <a:t> </a:t>
                      </a:r>
                      <a:r>
                        <a:rPr lang="en-GB" sz="1200" kern="1200" dirty="0" smtClean="0">
                          <a:solidFill>
                            <a:schemeClr val="dk1"/>
                          </a:solidFill>
                          <a:effectLst/>
                          <a:latin typeface="+mj-lt"/>
                          <a:ea typeface="+mn-ea"/>
                          <a:cs typeface="+mn-cs"/>
                        </a:rPr>
                        <a:t>that it has</a:t>
                      </a:r>
                    </a:p>
                    <a:p>
                      <a:r>
                        <a:rPr lang="en-GB" sz="1200" kern="1200" dirty="0" smtClean="0">
                          <a:solidFill>
                            <a:schemeClr val="dk1"/>
                          </a:solidFill>
                          <a:effectLst/>
                          <a:latin typeface="+mj-lt"/>
                          <a:ea typeface="+mn-ea"/>
                          <a:cs typeface="+mn-cs"/>
                        </a:rPr>
                        <a:t>  made to them </a:t>
                      </a:r>
                      <a:endParaRPr lang="en-GB" sz="1200" kern="1200" dirty="0">
                        <a:solidFill>
                          <a:schemeClr val="dk1"/>
                        </a:solidFill>
                        <a:effectLst/>
                        <a:latin typeface="+mj-lt"/>
                        <a:ea typeface="+mn-ea"/>
                        <a:cs typeface="+mn-cs"/>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GB" sz="1050" b="0" i="0" u="none" strike="noStrike" dirty="0" smtClean="0">
                          <a:solidFill>
                            <a:srgbClr val="000000"/>
                          </a:solidFill>
                          <a:effectLst/>
                          <a:latin typeface="+mj-lt"/>
                        </a:rPr>
                        <a:t>Please see narrative report for this KPI</a:t>
                      </a:r>
                    </a:p>
                    <a:p>
                      <a:pPr algn="l" fontAlgn="ctr"/>
                      <a:endParaRPr lang="en-GB" sz="1050" b="0" i="0" u="none" strike="noStrike" dirty="0">
                        <a:solidFill>
                          <a:srgbClr val="000000"/>
                        </a:solidFill>
                        <a:effectLst/>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en-GB" sz="1200" b="0" i="0" u="none" strike="noStrike" dirty="0">
                        <a:solidFill>
                          <a:srgbClr val="000000"/>
                        </a:solidFill>
                        <a:effectLst/>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en-GB" sz="1200" b="0" i="0" u="none" strike="noStrike" dirty="0">
                        <a:solidFill>
                          <a:srgbClr val="000000"/>
                        </a:solidFill>
                        <a:effectLst/>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en-GB" sz="1200" b="0" i="0" u="none" strike="noStrike" dirty="0">
                        <a:solidFill>
                          <a:srgbClr val="000000"/>
                        </a:solidFill>
                        <a:effectLst/>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80286289"/>
                  </a:ext>
                </a:extLst>
              </a:tr>
            </a:tbl>
          </a:graphicData>
        </a:graphic>
      </p:graphicFrame>
      <p:sp>
        <p:nvSpPr>
          <p:cNvPr id="2" name="Slide Number Placeholder 1"/>
          <p:cNvSpPr>
            <a:spLocks noGrp="1"/>
          </p:cNvSpPr>
          <p:nvPr>
            <p:ph type="sldNum" sz="quarter" idx="12"/>
          </p:nvPr>
        </p:nvSpPr>
        <p:spPr>
          <a:xfrm>
            <a:off x="9129075" y="6428867"/>
            <a:ext cx="2743200" cy="365125"/>
          </a:xfrm>
        </p:spPr>
        <p:txBody>
          <a:bodyPr/>
          <a:lstStyle/>
          <a:p>
            <a:fld id="{AF5EA984-BF85-47CA-82A2-9AA4C2F214BF}" type="slidenum">
              <a:rPr lang="en-GB" smtClean="0"/>
              <a:t>19</a:t>
            </a:fld>
            <a:endParaRPr lang="en-GB" dirty="0"/>
          </a:p>
        </p:txBody>
      </p:sp>
    </p:spTree>
    <p:extLst>
      <p:ext uri="{BB962C8B-B14F-4D97-AF65-F5344CB8AC3E}">
        <p14:creationId xmlns:p14="http://schemas.microsoft.com/office/powerpoint/2010/main" val="2619448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4950350" cy="390248"/>
          </a:xfrm>
        </p:spPr>
        <p:txBody>
          <a:bodyPr>
            <a:normAutofit fontScale="90000"/>
          </a:bodyPr>
          <a:lstStyle/>
          <a:p>
            <a:r>
              <a:rPr lang="en-GB" sz="3200" dirty="0" smtClean="0"/>
              <a:t>Quarterly Overview of Cases</a:t>
            </a:r>
            <a:endParaRPr lang="en-GB" sz="3200" dirty="0"/>
          </a:p>
        </p:txBody>
      </p:sp>
      <p:sp>
        <p:nvSpPr>
          <p:cNvPr id="4" name="Slide Number Placeholder 3"/>
          <p:cNvSpPr>
            <a:spLocks noGrp="1"/>
          </p:cNvSpPr>
          <p:nvPr>
            <p:ph type="sldNum" sz="quarter" idx="12"/>
          </p:nvPr>
        </p:nvSpPr>
        <p:spPr/>
        <p:txBody>
          <a:bodyPr/>
          <a:lstStyle/>
          <a:p>
            <a:fld id="{6FD1E829-82B9-4B90-871B-8A41F9C88C9A}" type="slidenum">
              <a:rPr lang="en-GB" smtClean="0"/>
              <a:t>2</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86057940"/>
              </p:ext>
            </p:extLst>
          </p:nvPr>
        </p:nvGraphicFramePr>
        <p:xfrm>
          <a:off x="647427" y="1297739"/>
          <a:ext cx="10109420" cy="3538526"/>
        </p:xfrm>
        <a:graphic>
          <a:graphicData uri="http://schemas.openxmlformats.org/drawingml/2006/table">
            <a:tbl>
              <a:tblPr/>
              <a:tblGrid>
                <a:gridCol w="2077054">
                  <a:extLst>
                    <a:ext uri="{9D8B030D-6E8A-4147-A177-3AD203B41FA5}">
                      <a16:colId xmlns:a16="http://schemas.microsoft.com/office/drawing/2014/main" val="3773405836"/>
                    </a:ext>
                  </a:extLst>
                </a:gridCol>
                <a:gridCol w="941070">
                  <a:extLst>
                    <a:ext uri="{9D8B030D-6E8A-4147-A177-3AD203B41FA5}">
                      <a16:colId xmlns:a16="http://schemas.microsoft.com/office/drawing/2014/main" val="2902657484"/>
                    </a:ext>
                  </a:extLst>
                </a:gridCol>
                <a:gridCol w="872394">
                  <a:extLst>
                    <a:ext uri="{9D8B030D-6E8A-4147-A177-3AD203B41FA5}">
                      <a16:colId xmlns:a16="http://schemas.microsoft.com/office/drawing/2014/main" val="3706588680"/>
                    </a:ext>
                  </a:extLst>
                </a:gridCol>
                <a:gridCol w="779462">
                  <a:extLst>
                    <a:ext uri="{9D8B030D-6E8A-4147-A177-3AD203B41FA5}">
                      <a16:colId xmlns:a16="http://schemas.microsoft.com/office/drawing/2014/main" val="12332182"/>
                    </a:ext>
                  </a:extLst>
                </a:gridCol>
                <a:gridCol w="791146">
                  <a:extLst>
                    <a:ext uri="{9D8B030D-6E8A-4147-A177-3AD203B41FA5}">
                      <a16:colId xmlns:a16="http://schemas.microsoft.com/office/drawing/2014/main" val="2578996218"/>
                    </a:ext>
                  </a:extLst>
                </a:gridCol>
                <a:gridCol w="715962">
                  <a:extLst>
                    <a:ext uri="{9D8B030D-6E8A-4147-A177-3AD203B41FA5}">
                      <a16:colId xmlns:a16="http://schemas.microsoft.com/office/drawing/2014/main" val="1487987198"/>
                    </a:ext>
                  </a:extLst>
                </a:gridCol>
                <a:gridCol w="814388">
                  <a:extLst>
                    <a:ext uri="{9D8B030D-6E8A-4147-A177-3AD203B41FA5}">
                      <a16:colId xmlns:a16="http://schemas.microsoft.com/office/drawing/2014/main" val="2869773013"/>
                    </a:ext>
                  </a:extLst>
                </a:gridCol>
                <a:gridCol w="779462">
                  <a:extLst>
                    <a:ext uri="{9D8B030D-6E8A-4147-A177-3AD203B41FA5}">
                      <a16:colId xmlns:a16="http://schemas.microsoft.com/office/drawing/2014/main" val="3394099851"/>
                    </a:ext>
                  </a:extLst>
                </a:gridCol>
                <a:gridCol w="791146">
                  <a:extLst>
                    <a:ext uri="{9D8B030D-6E8A-4147-A177-3AD203B41FA5}">
                      <a16:colId xmlns:a16="http://schemas.microsoft.com/office/drawing/2014/main" val="1223190767"/>
                    </a:ext>
                  </a:extLst>
                </a:gridCol>
                <a:gridCol w="627298">
                  <a:extLst>
                    <a:ext uri="{9D8B030D-6E8A-4147-A177-3AD203B41FA5}">
                      <a16:colId xmlns:a16="http://schemas.microsoft.com/office/drawing/2014/main" val="3533099829"/>
                    </a:ext>
                  </a:extLst>
                </a:gridCol>
                <a:gridCol w="920038">
                  <a:extLst>
                    <a:ext uri="{9D8B030D-6E8A-4147-A177-3AD203B41FA5}">
                      <a16:colId xmlns:a16="http://schemas.microsoft.com/office/drawing/2014/main" val="3237483549"/>
                    </a:ext>
                  </a:extLst>
                </a:gridCol>
              </a:tblGrid>
              <a:tr h="522515">
                <a:tc>
                  <a:txBody>
                    <a:bodyPr/>
                    <a:lstStyle/>
                    <a:p>
                      <a:pPr algn="l" fontAlgn="b"/>
                      <a:r>
                        <a:rPr lang="en-GB" sz="1600" b="1" i="0" u="none" strike="noStrike" dirty="0">
                          <a:solidFill>
                            <a:srgbClr val="000000"/>
                          </a:solidFill>
                          <a:effectLst/>
                          <a:latin typeface="Calibri Light" panose="020F0302020204030204" pitchFamily="34" charset="0"/>
                        </a:rPr>
                        <a:t>Case </a:t>
                      </a:r>
                      <a:r>
                        <a:rPr lang="en-GB" sz="1600" b="1" i="0" u="none" strike="noStrike" dirty="0" smtClean="0">
                          <a:solidFill>
                            <a:srgbClr val="000000"/>
                          </a:solidFill>
                          <a:effectLst/>
                          <a:latin typeface="Calibri Light" panose="020F0302020204030204" pitchFamily="34" charset="0"/>
                        </a:rPr>
                        <a:t>Type</a:t>
                      </a:r>
                      <a:endParaRPr lang="en-GB" sz="1600" b="1" i="0" u="none" strike="noStrike" dirty="0">
                        <a:solidFill>
                          <a:srgbClr val="000000"/>
                        </a:solidFill>
                        <a:effectLst/>
                        <a:latin typeface="Calibri Light" panose="020F0302020204030204" pitchFamily="34" charset="0"/>
                      </a:endParaRPr>
                    </a:p>
                  </a:txBody>
                  <a:tcPr marL="6350" marR="6350" marT="635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b"/>
                      <a:r>
                        <a:rPr lang="en-GB" sz="1400" b="0" i="0" u="none" strike="noStrike" dirty="0" smtClean="0">
                          <a:solidFill>
                            <a:srgbClr val="000000"/>
                          </a:solidFill>
                          <a:effectLst/>
                          <a:latin typeface="Calibri Light" panose="020F0302020204030204" pitchFamily="34" charset="0"/>
                        </a:rPr>
                        <a:t>End of </a:t>
                      </a:r>
                      <a:r>
                        <a:rPr lang="en-GB" sz="1400" b="0" i="0" u="none" strike="noStrike" dirty="0" err="1" smtClean="0">
                          <a:solidFill>
                            <a:srgbClr val="000000"/>
                          </a:solidFill>
                          <a:effectLst/>
                          <a:latin typeface="Calibri Light" panose="020F0302020204030204" pitchFamily="34" charset="0"/>
                        </a:rPr>
                        <a:t>Yr</a:t>
                      </a:r>
                      <a:r>
                        <a:rPr lang="en-GB" sz="1400" b="0" i="0" u="none" strike="noStrike" dirty="0" smtClean="0">
                          <a:solidFill>
                            <a:srgbClr val="000000"/>
                          </a:solidFill>
                          <a:effectLst/>
                          <a:latin typeface="Calibri Light" panose="020F0302020204030204" pitchFamily="34" charset="0"/>
                        </a:rPr>
                        <a:t> 1 figure</a:t>
                      </a:r>
                      <a:endParaRPr lang="en-GB" sz="1400" b="0" i="0" u="none" strike="noStrike" dirty="0">
                        <a:solidFill>
                          <a:srgbClr val="000000"/>
                        </a:solidFill>
                        <a:effectLst/>
                        <a:latin typeface="Calibri Light" panose="020F03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GB" sz="1600" b="0" i="0" u="none" strike="noStrike" dirty="0" smtClean="0">
                          <a:solidFill>
                            <a:srgbClr val="000000"/>
                          </a:solidFill>
                          <a:effectLst/>
                          <a:latin typeface="Calibri Light" panose="020F0302020204030204" pitchFamily="34" charset="0"/>
                        </a:rPr>
                        <a:t>Q4/21</a:t>
                      </a:r>
                      <a:r>
                        <a:rPr lang="en-GB" sz="1600" b="0" i="0" u="none" strike="noStrike" dirty="0">
                          <a:solidFill>
                            <a:srgbClr val="000000"/>
                          </a:solidFill>
                          <a:effectLst/>
                          <a:latin typeface="Calibri Light" panose="020F0302020204030204" pitchFamily="34" charset="0"/>
                        </a:rPr>
                        <a:t/>
                      </a:r>
                      <a:br>
                        <a:rPr lang="en-GB" sz="1600" b="0" i="0" u="none" strike="noStrike" dirty="0">
                          <a:solidFill>
                            <a:srgbClr val="000000"/>
                          </a:solidFill>
                          <a:effectLst/>
                          <a:latin typeface="Calibri Light" panose="020F0302020204030204" pitchFamily="34" charset="0"/>
                        </a:rPr>
                      </a:br>
                      <a:r>
                        <a:rPr lang="en-GB" sz="1600" b="0" i="0" u="none" strike="noStrike" dirty="0">
                          <a:solidFill>
                            <a:srgbClr val="000000"/>
                          </a:solidFill>
                          <a:effectLst/>
                          <a:latin typeface="Calibri Light" panose="020F0302020204030204" pitchFamily="34" charset="0"/>
                        </a:rPr>
                        <a:t>Jan - Mar</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b"/>
                      <a:r>
                        <a:rPr lang="en-GB" sz="1600" b="0" i="0" u="none" strike="noStrike" dirty="0" smtClean="0">
                          <a:solidFill>
                            <a:srgbClr val="000000"/>
                          </a:solidFill>
                          <a:effectLst/>
                          <a:latin typeface="Calibri Light" panose="020F0302020204030204" pitchFamily="34" charset="0"/>
                        </a:rPr>
                        <a:t>Q1/21</a:t>
                      </a:r>
                      <a:r>
                        <a:rPr lang="en-GB" sz="1600" b="0" i="0" u="none" strike="noStrike" dirty="0">
                          <a:solidFill>
                            <a:srgbClr val="000000"/>
                          </a:solidFill>
                          <a:effectLst/>
                          <a:latin typeface="Calibri Light" panose="020F0302020204030204" pitchFamily="34" charset="0"/>
                        </a:rPr>
                        <a:t/>
                      </a:r>
                      <a:br>
                        <a:rPr lang="en-GB" sz="1600" b="0" i="0" u="none" strike="noStrike" dirty="0">
                          <a:solidFill>
                            <a:srgbClr val="000000"/>
                          </a:solidFill>
                          <a:effectLst/>
                          <a:latin typeface="Calibri Light" panose="020F0302020204030204" pitchFamily="34" charset="0"/>
                        </a:rPr>
                      </a:br>
                      <a:r>
                        <a:rPr lang="en-GB" sz="1600" b="0" i="0" u="none" strike="noStrike" dirty="0">
                          <a:solidFill>
                            <a:srgbClr val="000000"/>
                          </a:solidFill>
                          <a:effectLst/>
                          <a:latin typeface="Calibri Light" panose="020F0302020204030204" pitchFamily="34" charset="0"/>
                        </a:rPr>
                        <a:t>Apr - Jun</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GB" sz="1600" b="0" i="0" u="none" strike="noStrike" dirty="0" smtClean="0">
                          <a:solidFill>
                            <a:srgbClr val="000000"/>
                          </a:solidFill>
                          <a:effectLst/>
                          <a:latin typeface="Calibri Light" panose="020F0302020204030204" pitchFamily="34" charset="0"/>
                        </a:rPr>
                        <a:t>Q2/21</a:t>
                      </a:r>
                      <a:r>
                        <a:rPr lang="en-GB" sz="1600" b="0" i="0" u="none" strike="noStrike" dirty="0">
                          <a:solidFill>
                            <a:srgbClr val="000000"/>
                          </a:solidFill>
                          <a:effectLst/>
                          <a:latin typeface="Calibri Light" panose="020F0302020204030204" pitchFamily="34" charset="0"/>
                        </a:rPr>
                        <a:t/>
                      </a:r>
                      <a:br>
                        <a:rPr lang="en-GB" sz="1600" b="0" i="0" u="none" strike="noStrike" dirty="0">
                          <a:solidFill>
                            <a:srgbClr val="000000"/>
                          </a:solidFill>
                          <a:effectLst/>
                          <a:latin typeface="Calibri Light" panose="020F0302020204030204" pitchFamily="34" charset="0"/>
                        </a:rPr>
                      </a:br>
                      <a:r>
                        <a:rPr lang="en-GB" sz="1600" b="0" i="0" u="none" strike="noStrike" dirty="0">
                          <a:solidFill>
                            <a:srgbClr val="000000"/>
                          </a:solidFill>
                          <a:effectLst/>
                          <a:latin typeface="Calibri Light" panose="020F0302020204030204" pitchFamily="34" charset="0"/>
                        </a:rPr>
                        <a:t>Jul - Sept</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GB" sz="1600" b="0" i="0" u="none" strike="noStrike" dirty="0" smtClean="0">
                          <a:solidFill>
                            <a:srgbClr val="000000"/>
                          </a:solidFill>
                          <a:effectLst/>
                          <a:latin typeface="Calibri Light" panose="020F0302020204030204" pitchFamily="34" charset="0"/>
                        </a:rPr>
                        <a:t>Q3/21</a:t>
                      </a:r>
                      <a:r>
                        <a:rPr lang="en-GB" sz="1600" b="0" i="0" u="none" strike="noStrike" dirty="0">
                          <a:solidFill>
                            <a:srgbClr val="000000"/>
                          </a:solidFill>
                          <a:effectLst/>
                          <a:latin typeface="Calibri Light" panose="020F0302020204030204" pitchFamily="34" charset="0"/>
                        </a:rPr>
                        <a:t/>
                      </a:r>
                      <a:br>
                        <a:rPr lang="en-GB" sz="1600" b="0" i="0" u="none" strike="noStrike" dirty="0">
                          <a:solidFill>
                            <a:srgbClr val="000000"/>
                          </a:solidFill>
                          <a:effectLst/>
                          <a:latin typeface="Calibri Light" panose="020F0302020204030204" pitchFamily="34" charset="0"/>
                        </a:rPr>
                      </a:br>
                      <a:r>
                        <a:rPr lang="en-GB" sz="1600" b="0" i="0" u="none" strike="noStrike" dirty="0">
                          <a:solidFill>
                            <a:srgbClr val="000000"/>
                          </a:solidFill>
                          <a:effectLst/>
                          <a:latin typeface="Calibri Light" panose="020F0302020204030204" pitchFamily="34" charset="0"/>
                        </a:rPr>
                        <a:t>Oct-Dec</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AEB"/>
                    </a:solidFill>
                  </a:tcPr>
                </a:tc>
                <a:tc>
                  <a:txBody>
                    <a:bodyPr/>
                    <a:lstStyle/>
                    <a:p>
                      <a:pPr algn="ctr" fontAlgn="b"/>
                      <a:r>
                        <a:rPr lang="en-GB" sz="1600" b="0" i="0" u="none" strike="noStrike" dirty="0" smtClean="0">
                          <a:solidFill>
                            <a:srgbClr val="000000"/>
                          </a:solidFill>
                          <a:effectLst/>
                          <a:latin typeface="Calibri Light" panose="020F0302020204030204" pitchFamily="34" charset="0"/>
                        </a:rPr>
                        <a:t>Q4/22</a:t>
                      </a:r>
                      <a:r>
                        <a:rPr lang="en-GB" sz="1600" b="0" i="0" u="none" strike="noStrike" dirty="0">
                          <a:solidFill>
                            <a:srgbClr val="000000"/>
                          </a:solidFill>
                          <a:effectLst/>
                          <a:latin typeface="Calibri Light" panose="020F0302020204030204" pitchFamily="34" charset="0"/>
                        </a:rPr>
                        <a:t/>
                      </a:r>
                      <a:br>
                        <a:rPr lang="en-GB" sz="1600" b="0" i="0" u="none" strike="noStrike" dirty="0">
                          <a:solidFill>
                            <a:srgbClr val="000000"/>
                          </a:solidFill>
                          <a:effectLst/>
                          <a:latin typeface="Calibri Light" panose="020F0302020204030204" pitchFamily="34" charset="0"/>
                        </a:rPr>
                      </a:br>
                      <a:r>
                        <a:rPr lang="en-GB" sz="1600" b="0" i="0" u="none" strike="noStrike" dirty="0">
                          <a:solidFill>
                            <a:srgbClr val="000000"/>
                          </a:solidFill>
                          <a:effectLst/>
                          <a:latin typeface="Calibri Light" panose="020F0302020204030204" pitchFamily="34" charset="0"/>
                        </a:rPr>
                        <a:t>Jan - Mar</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GB" sz="1600" b="0" i="0" u="none" strike="noStrike" dirty="0" smtClean="0">
                          <a:solidFill>
                            <a:srgbClr val="000000"/>
                          </a:solidFill>
                          <a:effectLst/>
                          <a:latin typeface="Calibri Light" panose="020F0302020204030204" pitchFamily="34" charset="0"/>
                        </a:rPr>
                        <a:t>Q1/22</a:t>
                      </a:r>
                      <a:r>
                        <a:rPr lang="en-GB" sz="1600" b="0" i="0" u="none" strike="noStrike" dirty="0">
                          <a:solidFill>
                            <a:srgbClr val="000000"/>
                          </a:solidFill>
                          <a:effectLst/>
                          <a:latin typeface="Calibri Light" panose="020F0302020204030204" pitchFamily="34" charset="0"/>
                        </a:rPr>
                        <a:t/>
                      </a:r>
                      <a:br>
                        <a:rPr lang="en-GB" sz="1600" b="0" i="0" u="none" strike="noStrike" dirty="0">
                          <a:solidFill>
                            <a:srgbClr val="000000"/>
                          </a:solidFill>
                          <a:effectLst/>
                          <a:latin typeface="Calibri Light" panose="020F0302020204030204" pitchFamily="34" charset="0"/>
                        </a:rPr>
                      </a:br>
                      <a:r>
                        <a:rPr lang="en-GB" sz="1600" b="0" i="0" u="none" strike="noStrike" dirty="0">
                          <a:solidFill>
                            <a:srgbClr val="000000"/>
                          </a:solidFill>
                          <a:effectLst/>
                          <a:latin typeface="Calibri Light" panose="020F0302020204030204" pitchFamily="34" charset="0"/>
                        </a:rPr>
                        <a:t>Apr - Jun</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GB" sz="1600" b="0" i="0" u="none" strike="noStrike" dirty="0" smtClean="0">
                          <a:solidFill>
                            <a:srgbClr val="000000"/>
                          </a:solidFill>
                          <a:effectLst/>
                          <a:latin typeface="Calibri Light" panose="020F0302020204030204" pitchFamily="34" charset="0"/>
                        </a:rPr>
                        <a:t>Q2/22</a:t>
                      </a:r>
                      <a:r>
                        <a:rPr lang="en-GB" sz="1600" b="0" i="0" u="none" strike="noStrike" dirty="0">
                          <a:solidFill>
                            <a:srgbClr val="000000"/>
                          </a:solidFill>
                          <a:effectLst/>
                          <a:latin typeface="Calibri Light" panose="020F0302020204030204" pitchFamily="34" charset="0"/>
                        </a:rPr>
                        <a:t/>
                      </a:r>
                      <a:br>
                        <a:rPr lang="en-GB" sz="1600" b="0" i="0" u="none" strike="noStrike" dirty="0">
                          <a:solidFill>
                            <a:srgbClr val="000000"/>
                          </a:solidFill>
                          <a:effectLst/>
                          <a:latin typeface="Calibri Light" panose="020F0302020204030204" pitchFamily="34" charset="0"/>
                        </a:rPr>
                      </a:br>
                      <a:r>
                        <a:rPr lang="en-GB" sz="1600" b="0" i="0" u="none" strike="noStrike" dirty="0">
                          <a:solidFill>
                            <a:srgbClr val="000000"/>
                          </a:solidFill>
                          <a:effectLst/>
                          <a:latin typeface="Calibri Light" panose="020F0302020204030204" pitchFamily="34" charset="0"/>
                        </a:rPr>
                        <a:t>Jul - Sept</a:t>
                      </a: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GB" sz="1600" b="0" i="0" u="none" strike="noStrike" dirty="0" smtClean="0">
                          <a:solidFill>
                            <a:srgbClr val="000000"/>
                          </a:solidFill>
                          <a:effectLst/>
                          <a:latin typeface="Calibri Light" panose="020F0302020204030204" pitchFamily="34" charset="0"/>
                        </a:rPr>
                        <a:t>Pilot ends</a:t>
                      </a:r>
                      <a:endParaRPr lang="en-GB" sz="1600" b="0" i="0" u="none" strike="noStrike" dirty="0">
                        <a:solidFill>
                          <a:srgbClr val="000000"/>
                        </a:solidFill>
                        <a:effectLst/>
                        <a:latin typeface="Calibri Light" panose="020F0302020204030204" pitchFamily="34" charset="0"/>
                      </a:endParaRPr>
                    </a:p>
                  </a:txBody>
                  <a:tcPr marL="6350" marR="6350" marT="63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400" b="0" i="0" u="none" strike="noStrike" dirty="0" smtClean="0">
                          <a:solidFill>
                            <a:srgbClr val="000000"/>
                          </a:solidFill>
                          <a:effectLst/>
                          <a:latin typeface="Calibri Light" panose="020F0302020204030204" pitchFamily="34" charset="0"/>
                        </a:rPr>
                        <a:t>Cumulative </a:t>
                      </a:r>
                      <a:r>
                        <a:rPr lang="en-US" sz="1400" b="0" i="0" u="none" strike="noStrike" dirty="0">
                          <a:solidFill>
                            <a:srgbClr val="000000"/>
                          </a:solidFill>
                          <a:effectLst/>
                          <a:latin typeface="Calibri Light" panose="020F0302020204030204" pitchFamily="34" charset="0"/>
                        </a:rPr>
                        <a:t/>
                      </a:r>
                      <a:br>
                        <a:rPr lang="en-US" sz="1400" b="0" i="0" u="none" strike="noStrike" dirty="0">
                          <a:solidFill>
                            <a:srgbClr val="000000"/>
                          </a:solidFill>
                          <a:effectLst/>
                          <a:latin typeface="Calibri Light" panose="020F0302020204030204" pitchFamily="34" charset="0"/>
                        </a:rPr>
                      </a:br>
                      <a:r>
                        <a:rPr lang="en-US" sz="1400" b="0" i="0" u="none" strike="noStrike" dirty="0" smtClean="0">
                          <a:solidFill>
                            <a:srgbClr val="000000"/>
                          </a:solidFill>
                          <a:effectLst/>
                          <a:latin typeface="Calibri Light" panose="020F0302020204030204" pitchFamily="34" charset="0"/>
                        </a:rPr>
                        <a:t>Oct </a:t>
                      </a:r>
                      <a:r>
                        <a:rPr lang="en-US" sz="1400" b="0" i="0" u="none" strike="noStrike" dirty="0">
                          <a:solidFill>
                            <a:srgbClr val="000000"/>
                          </a:solidFill>
                          <a:effectLst/>
                          <a:latin typeface="Calibri Light" panose="020F0302020204030204" pitchFamily="34" charset="0"/>
                        </a:rPr>
                        <a:t>2020 to Date </a:t>
                      </a:r>
                    </a:p>
                  </a:txBody>
                  <a:tcPr marL="6350" marR="6350" marT="635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7F6"/>
                    </a:solidFill>
                  </a:tcPr>
                </a:tc>
                <a:extLst>
                  <a:ext uri="{0D108BD9-81ED-4DB2-BD59-A6C34878D82A}">
                    <a16:rowId xmlns:a16="http://schemas.microsoft.com/office/drawing/2014/main" val="2770516965"/>
                  </a:ext>
                </a:extLst>
              </a:tr>
              <a:tr h="713003">
                <a:tc>
                  <a:txBody>
                    <a:bodyPr/>
                    <a:lstStyle/>
                    <a:p>
                      <a:pPr algn="l" fontAlgn="ctr"/>
                      <a:r>
                        <a:rPr lang="en-GB" sz="1800" b="0" i="0" u="none" strike="noStrike" dirty="0">
                          <a:solidFill>
                            <a:srgbClr val="000000"/>
                          </a:solidFill>
                          <a:effectLst/>
                          <a:latin typeface="Calibri Light" panose="020F0302020204030204" pitchFamily="34" charset="0"/>
                        </a:rPr>
                        <a:t>New Cases</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800" b="0" i="0" u="none" strike="noStrike" dirty="0" smtClean="0">
                          <a:solidFill>
                            <a:srgbClr val="000000"/>
                          </a:solidFill>
                          <a:effectLst/>
                          <a:latin typeface="Calibri Light" panose="020F0302020204030204" pitchFamily="34" charset="0"/>
                        </a:rPr>
                        <a:t> 202</a:t>
                      </a:r>
                      <a:endParaRPr lang="en-GB" sz="1800" b="0" i="0" u="none" strike="noStrike" dirty="0">
                        <a:solidFill>
                          <a:srgbClr val="00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800" b="0" i="0" u="none" strike="noStrike" dirty="0" smtClean="0">
                          <a:solidFill>
                            <a:srgbClr val="000000"/>
                          </a:solidFill>
                          <a:effectLst/>
                          <a:latin typeface="Calibri Light" panose="020F0302020204030204" pitchFamily="34" charset="0"/>
                        </a:rPr>
                        <a:t>25</a:t>
                      </a:r>
                      <a:endParaRPr lang="en-GB" sz="1800" b="0" i="0" u="none" strike="noStrike" dirty="0">
                        <a:solidFill>
                          <a:srgbClr val="00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a:r>
                        <a:rPr lang="en-GB" dirty="0" smtClean="0"/>
                        <a:t>29</a:t>
                      </a:r>
                      <a:endParaRPr lang="en-GB" dirty="0"/>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en-GB" dirty="0"/>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endParaRPr lang="en-GB"/>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AEB"/>
                    </a:solidFill>
                  </a:tcPr>
                </a:tc>
                <a:tc>
                  <a:txBody>
                    <a:bodyPr/>
                    <a:lstStyle/>
                    <a:p>
                      <a:endParaRPr lang="en-GB"/>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endParaRPr lang="en-GB"/>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en-GB"/>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endParaRPr lang="en-GB"/>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a:r>
                        <a:rPr lang="en-GB" dirty="0" smtClean="0"/>
                        <a:t>256</a:t>
                      </a:r>
                      <a:endParaRPr lang="en-GB" dirty="0"/>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F6"/>
                    </a:solidFill>
                  </a:tcPr>
                </a:tc>
                <a:extLst>
                  <a:ext uri="{0D108BD9-81ED-4DB2-BD59-A6C34878D82A}">
                    <a16:rowId xmlns:a16="http://schemas.microsoft.com/office/drawing/2014/main" val="1915717782"/>
                  </a:ext>
                </a:extLst>
              </a:tr>
              <a:tr h="748652">
                <a:tc>
                  <a:txBody>
                    <a:bodyPr/>
                    <a:lstStyle/>
                    <a:p>
                      <a:pPr algn="l" fontAlgn="ctr"/>
                      <a:r>
                        <a:rPr lang="en-GB" sz="1800" b="0" i="0" u="none" strike="noStrike" dirty="0">
                          <a:solidFill>
                            <a:srgbClr val="000000"/>
                          </a:solidFill>
                          <a:effectLst/>
                          <a:latin typeface="Calibri Light" panose="020F0302020204030204" pitchFamily="34" charset="0"/>
                        </a:rPr>
                        <a:t>Active Cases</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800" b="0" i="0" u="none" strike="noStrike" dirty="0" smtClean="0">
                          <a:solidFill>
                            <a:srgbClr val="000000"/>
                          </a:solidFill>
                          <a:effectLst/>
                          <a:latin typeface="Calibri Light" panose="020F0302020204030204" pitchFamily="34" charset="0"/>
                        </a:rPr>
                        <a:t> n/a</a:t>
                      </a:r>
                      <a:endParaRPr lang="en-GB" sz="1800" b="0" i="0" u="none" strike="noStrike" dirty="0">
                        <a:solidFill>
                          <a:srgbClr val="00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800" b="0" i="0" u="none" strike="noStrike" dirty="0" smtClean="0">
                          <a:solidFill>
                            <a:srgbClr val="000000"/>
                          </a:solidFill>
                          <a:effectLst/>
                          <a:latin typeface="Calibri Light" panose="020F0302020204030204" pitchFamily="34" charset="0"/>
                        </a:rPr>
                        <a:t>76</a:t>
                      </a:r>
                      <a:endParaRPr lang="en-GB" sz="1800" b="0" i="0" u="none" strike="noStrike" dirty="0">
                        <a:solidFill>
                          <a:srgbClr val="00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a:r>
                        <a:rPr lang="en-GB" dirty="0" smtClean="0"/>
                        <a:t>80</a:t>
                      </a:r>
                      <a:endParaRPr lang="en-GB" dirty="0"/>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en-GB"/>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endParaRPr lang="en-GB"/>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AEB"/>
                    </a:solidFill>
                  </a:tcPr>
                </a:tc>
                <a:tc>
                  <a:txBody>
                    <a:bodyPr/>
                    <a:lstStyle/>
                    <a:p>
                      <a:endParaRPr lang="en-GB" dirty="0"/>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GB" sz="1800" b="0" i="0" u="none" strike="noStrike" dirty="0">
                          <a:solidFill>
                            <a:srgbClr val="000000"/>
                          </a:solidFill>
                          <a:effectLst/>
                          <a:latin typeface="Calibri Light" panose="020F03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GB" sz="1800" b="0" i="0" u="none" strike="noStrike" dirty="0">
                          <a:solidFill>
                            <a:srgbClr val="000000"/>
                          </a:solidFill>
                          <a:effectLst/>
                          <a:latin typeface="Calibri Light" panose="020F03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GB" sz="1800" b="0" i="0" u="none" strike="noStrike" dirty="0" smtClean="0">
                          <a:solidFill>
                            <a:srgbClr val="000000"/>
                          </a:solidFill>
                          <a:effectLst/>
                          <a:latin typeface="Calibri Light" panose="020F0302020204030204" pitchFamily="34" charset="0"/>
                        </a:rPr>
                        <a:t> </a:t>
                      </a:r>
                      <a:endParaRPr lang="en-GB" sz="1800" b="0" i="0" u="none" strike="noStrike" dirty="0">
                        <a:solidFill>
                          <a:srgbClr val="00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800" b="0" i="0" u="none" strike="noStrike" dirty="0" smtClean="0">
                          <a:solidFill>
                            <a:srgbClr val="000000"/>
                          </a:solidFill>
                          <a:effectLst/>
                          <a:latin typeface="Calibri Light" panose="020F0302020204030204" pitchFamily="34" charset="0"/>
                        </a:rPr>
                        <a:t>n/a</a:t>
                      </a:r>
                      <a:endParaRPr lang="en-GB" sz="1800" b="0" i="0" u="none" strike="noStrike" dirty="0">
                        <a:solidFill>
                          <a:srgbClr val="00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F6"/>
                    </a:solidFill>
                  </a:tcPr>
                </a:tc>
                <a:extLst>
                  <a:ext uri="{0D108BD9-81ED-4DB2-BD59-A6C34878D82A}">
                    <a16:rowId xmlns:a16="http://schemas.microsoft.com/office/drawing/2014/main" val="1759715605"/>
                  </a:ext>
                </a:extLst>
              </a:tr>
              <a:tr h="748652">
                <a:tc>
                  <a:txBody>
                    <a:bodyPr/>
                    <a:lstStyle/>
                    <a:p>
                      <a:pPr algn="l" fontAlgn="ctr"/>
                      <a:r>
                        <a:rPr lang="en-US" sz="1800" b="0" i="0" u="none" strike="noStrike" dirty="0">
                          <a:solidFill>
                            <a:srgbClr val="000000"/>
                          </a:solidFill>
                          <a:effectLst/>
                          <a:latin typeface="Calibri Light" panose="020F0302020204030204" pitchFamily="34" charset="0"/>
                        </a:rPr>
                        <a:t>Closed Cases </a:t>
                      </a:r>
                      <a:br>
                        <a:rPr lang="en-US" sz="1800" b="0" i="0" u="none" strike="noStrike" dirty="0">
                          <a:solidFill>
                            <a:srgbClr val="000000"/>
                          </a:solidFill>
                          <a:effectLst/>
                          <a:latin typeface="Calibri Light" panose="020F0302020204030204" pitchFamily="34" charset="0"/>
                        </a:rPr>
                      </a:br>
                      <a:r>
                        <a:rPr lang="en-US" sz="1800" b="0" i="0" u="none" strike="noStrike" dirty="0">
                          <a:solidFill>
                            <a:srgbClr val="000000"/>
                          </a:solidFill>
                          <a:effectLst/>
                          <a:latin typeface="Calibri Light" panose="020F0302020204030204" pitchFamily="34" charset="0"/>
                        </a:rPr>
                        <a:t>(incl. non Qualifying or duplicate)</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800" b="0" i="0" u="none" strike="noStrike" dirty="0" smtClean="0">
                          <a:solidFill>
                            <a:srgbClr val="000000"/>
                          </a:solidFill>
                          <a:effectLst/>
                          <a:latin typeface="Calibri Light" panose="020F0302020204030204" pitchFamily="34" charset="0"/>
                        </a:rPr>
                        <a:t> 121</a:t>
                      </a:r>
                      <a:endParaRPr lang="en-US" sz="1800" b="0" i="0" u="none" strike="noStrike" dirty="0">
                        <a:solidFill>
                          <a:srgbClr val="00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a:r>
                        <a:rPr lang="en-GB" smtClean="0"/>
                        <a:t>38</a:t>
                      </a:r>
                      <a:endParaRPr lang="en-GB" dirty="0"/>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a:r>
                        <a:rPr lang="en-GB" dirty="0" smtClean="0"/>
                        <a:t>25</a:t>
                      </a:r>
                      <a:endParaRPr lang="en-GB" dirty="0"/>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endParaRPr lang="en-GB"/>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endParaRPr lang="en-GB"/>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AEB"/>
                    </a:solidFill>
                  </a:tcPr>
                </a:tc>
                <a:tc>
                  <a:txBody>
                    <a:bodyPr/>
                    <a:lstStyle/>
                    <a:p>
                      <a:endParaRPr lang="en-GB" dirty="0"/>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GB" sz="1800" b="0" i="0" u="none" strike="noStrike" dirty="0">
                          <a:solidFill>
                            <a:srgbClr val="000000"/>
                          </a:solidFill>
                          <a:effectLst/>
                          <a:latin typeface="Calibri Light" panose="020F03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GB" sz="1800" b="0" i="0" u="none" strike="noStrike" dirty="0">
                          <a:solidFill>
                            <a:srgbClr val="000000"/>
                          </a:solidFill>
                          <a:effectLst/>
                          <a:latin typeface="Calibri Light" panose="020F03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GB" sz="1800" b="0" i="0" u="none" strike="noStrike" dirty="0" smtClean="0">
                          <a:solidFill>
                            <a:srgbClr val="000000"/>
                          </a:solidFill>
                          <a:effectLst/>
                          <a:latin typeface="Calibri Light" panose="020F0302020204030204" pitchFamily="34" charset="0"/>
                        </a:rPr>
                        <a:t> </a:t>
                      </a:r>
                      <a:endParaRPr lang="en-GB" sz="1800" b="0" i="0" u="none" strike="noStrike" dirty="0">
                        <a:solidFill>
                          <a:srgbClr val="00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800" b="0" i="0" u="none" strike="noStrike" dirty="0" smtClean="0">
                          <a:solidFill>
                            <a:srgbClr val="000000"/>
                          </a:solidFill>
                          <a:effectLst/>
                          <a:latin typeface="Calibri Light" panose="020F0302020204030204" pitchFamily="34" charset="0"/>
                        </a:rPr>
                        <a:t>184</a:t>
                      </a:r>
                      <a:endParaRPr lang="en-GB" sz="1800" b="0" i="0" u="none" strike="noStrike" dirty="0">
                        <a:solidFill>
                          <a:srgbClr val="00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F6"/>
                    </a:solidFill>
                  </a:tcPr>
                </a:tc>
                <a:extLst>
                  <a:ext uri="{0D108BD9-81ED-4DB2-BD59-A6C34878D82A}">
                    <a16:rowId xmlns:a16="http://schemas.microsoft.com/office/drawing/2014/main" val="3250652511"/>
                  </a:ext>
                </a:extLst>
              </a:tr>
              <a:tr h="601131">
                <a:tc>
                  <a:txBody>
                    <a:bodyPr/>
                    <a:lstStyle/>
                    <a:p>
                      <a:pPr algn="l" fontAlgn="ctr"/>
                      <a:r>
                        <a:rPr lang="en-GB" sz="1800" b="0" i="0" u="none" strike="noStrike" dirty="0">
                          <a:solidFill>
                            <a:srgbClr val="000000"/>
                          </a:solidFill>
                          <a:effectLst/>
                          <a:latin typeface="Calibri Light" panose="020F0302020204030204" pitchFamily="34" charset="0"/>
                        </a:rPr>
                        <a:t>Non </a:t>
                      </a:r>
                      <a:r>
                        <a:rPr lang="en-GB" sz="1800" b="0" i="0" u="none" strike="noStrike" dirty="0" err="1">
                          <a:solidFill>
                            <a:srgbClr val="000000"/>
                          </a:solidFill>
                          <a:effectLst/>
                          <a:latin typeface="Calibri Light" panose="020F0302020204030204" pitchFamily="34" charset="0"/>
                        </a:rPr>
                        <a:t>Qualifiying</a:t>
                      </a:r>
                      <a:endParaRPr lang="en-GB" sz="1800" b="0" i="0" u="none" strike="noStrike" dirty="0">
                        <a:solidFill>
                          <a:srgbClr val="000000"/>
                        </a:solidFill>
                        <a:effectLst/>
                        <a:latin typeface="Calibri Light" panose="020F0302020204030204" pitchFamily="34" charset="0"/>
                      </a:endParaRP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800" b="0" i="0" u="none" strike="noStrike" dirty="0" smtClean="0">
                          <a:solidFill>
                            <a:srgbClr val="000000"/>
                          </a:solidFill>
                          <a:effectLst/>
                          <a:latin typeface="Calibri Light" panose="020F0302020204030204" pitchFamily="34" charset="0"/>
                        </a:rPr>
                        <a:t> 15</a:t>
                      </a:r>
                      <a:endParaRPr lang="en-GB" sz="1800" b="0" i="0" u="none" strike="noStrike" dirty="0">
                        <a:solidFill>
                          <a:srgbClr val="00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en-GB" sz="1800" b="0" i="0" u="none" strike="noStrike" dirty="0" smtClean="0">
                          <a:solidFill>
                            <a:srgbClr val="000000"/>
                          </a:solidFill>
                          <a:effectLst/>
                          <a:latin typeface="Calibri Light" panose="020F0302020204030204" pitchFamily="34" charset="0"/>
                        </a:rPr>
                        <a:t>4</a:t>
                      </a:r>
                      <a:endParaRPr lang="en-GB" sz="1800" b="0" i="0" u="none" strike="noStrike" dirty="0">
                        <a:solidFill>
                          <a:srgbClr val="00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GB" sz="1800" b="0" i="0" u="none" strike="noStrike" dirty="0" smtClean="0">
                          <a:solidFill>
                            <a:srgbClr val="000000"/>
                          </a:solidFill>
                          <a:effectLst/>
                          <a:latin typeface="Calibri Light" panose="020F0302020204030204" pitchFamily="34" charset="0"/>
                        </a:rPr>
                        <a:t>5</a:t>
                      </a:r>
                      <a:endParaRPr lang="en-GB" sz="1800" b="0" i="0" u="none" strike="noStrike" dirty="0">
                        <a:solidFill>
                          <a:srgbClr val="00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endParaRPr lang="en-GB" sz="1800" b="0" i="0" u="none" strike="noStrike" dirty="0">
                        <a:solidFill>
                          <a:srgbClr val="00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endParaRPr lang="en-GB" sz="1800" b="0" i="0" u="none" strike="noStrike" dirty="0">
                        <a:solidFill>
                          <a:srgbClr val="00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AEB"/>
                    </a:solidFill>
                  </a:tcPr>
                </a:tc>
                <a:tc>
                  <a:txBody>
                    <a:bodyPr/>
                    <a:lstStyle/>
                    <a:p>
                      <a:pPr algn="ctr" fontAlgn="ctr"/>
                      <a:endParaRPr lang="en-GB" sz="1800" b="0" i="0" u="none" strike="noStrike" dirty="0">
                        <a:solidFill>
                          <a:srgbClr val="FF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GB" sz="1800" b="0" i="0" u="none" strike="noStrike" dirty="0">
                          <a:solidFill>
                            <a:srgbClr val="000000"/>
                          </a:solidFill>
                          <a:effectLst/>
                          <a:latin typeface="Calibri Light" panose="020F03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GB" sz="1800" b="0" i="0" u="none" strike="noStrike" dirty="0">
                          <a:solidFill>
                            <a:srgbClr val="000000"/>
                          </a:solidFill>
                          <a:effectLst/>
                          <a:latin typeface="Calibri Light" panose="020F030202020403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ctr"/>
                      <a:r>
                        <a:rPr lang="en-GB" sz="1800" b="0" i="0" u="none" strike="noStrike" dirty="0" smtClean="0">
                          <a:solidFill>
                            <a:srgbClr val="000000"/>
                          </a:solidFill>
                          <a:effectLst/>
                          <a:latin typeface="Calibri Light" panose="020F0302020204030204" pitchFamily="34" charset="0"/>
                        </a:rPr>
                        <a:t> </a:t>
                      </a:r>
                      <a:endParaRPr lang="en-GB" sz="1800" b="0" i="0" u="none" strike="noStrike" dirty="0">
                        <a:solidFill>
                          <a:srgbClr val="00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GB" sz="1800" b="0" i="0" u="none" strike="noStrike" dirty="0" smtClean="0">
                          <a:solidFill>
                            <a:srgbClr val="000000"/>
                          </a:solidFill>
                          <a:effectLst/>
                          <a:latin typeface="Calibri Light" panose="020F0302020204030204" pitchFamily="34" charset="0"/>
                        </a:rPr>
                        <a:t>24</a:t>
                      </a:r>
                      <a:endParaRPr lang="en-GB" sz="1800" b="0" i="0" u="none" strike="noStrike" dirty="0">
                        <a:solidFill>
                          <a:srgbClr val="000000"/>
                        </a:solidFill>
                        <a:effectLst/>
                        <a:latin typeface="Calibri Light" panose="020F0302020204030204" pitchFamily="34" charset="0"/>
                      </a:endParaRP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7F6"/>
                    </a:solidFill>
                  </a:tcPr>
                </a:tc>
                <a:extLst>
                  <a:ext uri="{0D108BD9-81ED-4DB2-BD59-A6C34878D82A}">
                    <a16:rowId xmlns:a16="http://schemas.microsoft.com/office/drawing/2014/main" val="1169950898"/>
                  </a:ext>
                </a:extLst>
              </a:tr>
            </a:tbl>
          </a:graphicData>
        </a:graphic>
      </p:graphicFrame>
      <p:sp>
        <p:nvSpPr>
          <p:cNvPr id="9" name="TextBox 8"/>
          <p:cNvSpPr txBox="1"/>
          <p:nvPr/>
        </p:nvSpPr>
        <p:spPr>
          <a:xfrm flipH="1">
            <a:off x="883919" y="5470071"/>
            <a:ext cx="10469881" cy="461665"/>
          </a:xfrm>
          <a:prstGeom prst="rect">
            <a:avLst/>
          </a:prstGeom>
          <a:noFill/>
        </p:spPr>
        <p:txBody>
          <a:bodyPr wrap="square" rtlCol="0">
            <a:spAutoFit/>
          </a:bodyPr>
          <a:lstStyle/>
          <a:p>
            <a:r>
              <a:rPr lang="en-GB" sz="1200" dirty="0" smtClean="0"/>
              <a:t>*Please note although pilot began September 2020 the monthly reporting only began October, therefore  quarterly report begins October and includes just 1 day of </a:t>
            </a:r>
          </a:p>
          <a:p>
            <a:r>
              <a:rPr lang="en-GB" sz="1200" dirty="0"/>
              <a:t> </a:t>
            </a:r>
            <a:r>
              <a:rPr lang="en-GB" sz="1200" dirty="0" smtClean="0"/>
              <a:t>  information from 30 September 2020 as pilot started. </a:t>
            </a:r>
            <a:endParaRPr lang="en-GB" sz="1200" dirty="0"/>
          </a:p>
        </p:txBody>
      </p:sp>
    </p:spTree>
    <p:extLst>
      <p:ext uri="{BB962C8B-B14F-4D97-AF65-F5344CB8AC3E}">
        <p14:creationId xmlns:p14="http://schemas.microsoft.com/office/powerpoint/2010/main" val="13173951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9" y="101600"/>
            <a:ext cx="5562599" cy="834828"/>
          </a:xfrm>
        </p:spPr>
        <p:txBody>
          <a:bodyPr>
            <a:normAutofit/>
          </a:bodyPr>
          <a:lstStyle/>
          <a:p>
            <a:r>
              <a:rPr lang="en-GB" sz="3600" dirty="0" smtClean="0"/>
              <a:t>Website/Helpline Availability </a:t>
            </a:r>
            <a:endParaRPr lang="en-GB" sz="3600" dirty="0"/>
          </a:p>
        </p:txBody>
      </p:sp>
      <p:sp>
        <p:nvSpPr>
          <p:cNvPr id="3" name="Slide Number Placeholder 2"/>
          <p:cNvSpPr>
            <a:spLocks noGrp="1"/>
          </p:cNvSpPr>
          <p:nvPr>
            <p:ph type="sldNum" sz="quarter" idx="12"/>
          </p:nvPr>
        </p:nvSpPr>
        <p:spPr/>
        <p:txBody>
          <a:bodyPr/>
          <a:lstStyle/>
          <a:p>
            <a:fld id="{AF5EA984-BF85-47CA-82A2-9AA4C2F214BF}" type="slidenum">
              <a:rPr lang="en-GB" smtClean="0"/>
              <a:t>20</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429653436"/>
              </p:ext>
            </p:extLst>
          </p:nvPr>
        </p:nvGraphicFramePr>
        <p:xfrm>
          <a:off x="381662" y="1237114"/>
          <a:ext cx="10859885" cy="3560485"/>
        </p:xfrm>
        <a:graphic>
          <a:graphicData uri="http://schemas.openxmlformats.org/drawingml/2006/table">
            <a:tbl>
              <a:tblPr>
                <a:tableStyleId>{5C22544A-7EE6-4342-B048-85BDC9FD1C3A}</a:tableStyleId>
              </a:tblPr>
              <a:tblGrid>
                <a:gridCol w="1139045">
                  <a:extLst>
                    <a:ext uri="{9D8B030D-6E8A-4147-A177-3AD203B41FA5}">
                      <a16:colId xmlns:a16="http://schemas.microsoft.com/office/drawing/2014/main" val="859766179"/>
                    </a:ext>
                  </a:extLst>
                </a:gridCol>
                <a:gridCol w="1967345">
                  <a:extLst>
                    <a:ext uri="{9D8B030D-6E8A-4147-A177-3AD203B41FA5}">
                      <a16:colId xmlns:a16="http://schemas.microsoft.com/office/drawing/2014/main" val="3076957238"/>
                    </a:ext>
                  </a:extLst>
                </a:gridCol>
                <a:gridCol w="2907977">
                  <a:extLst>
                    <a:ext uri="{9D8B030D-6E8A-4147-A177-3AD203B41FA5}">
                      <a16:colId xmlns:a16="http://schemas.microsoft.com/office/drawing/2014/main" val="2298474907"/>
                    </a:ext>
                  </a:extLst>
                </a:gridCol>
                <a:gridCol w="1386194">
                  <a:extLst>
                    <a:ext uri="{9D8B030D-6E8A-4147-A177-3AD203B41FA5}">
                      <a16:colId xmlns:a16="http://schemas.microsoft.com/office/drawing/2014/main" val="2383310469"/>
                    </a:ext>
                  </a:extLst>
                </a:gridCol>
                <a:gridCol w="1386194">
                  <a:extLst>
                    <a:ext uri="{9D8B030D-6E8A-4147-A177-3AD203B41FA5}">
                      <a16:colId xmlns:a16="http://schemas.microsoft.com/office/drawing/2014/main" val="2255551461"/>
                    </a:ext>
                  </a:extLst>
                </a:gridCol>
                <a:gridCol w="2073130">
                  <a:extLst>
                    <a:ext uri="{9D8B030D-6E8A-4147-A177-3AD203B41FA5}">
                      <a16:colId xmlns:a16="http://schemas.microsoft.com/office/drawing/2014/main" val="1889742064"/>
                    </a:ext>
                  </a:extLst>
                </a:gridCol>
              </a:tblGrid>
              <a:tr h="487501">
                <a:tc>
                  <a:txBody>
                    <a:bodyPr/>
                    <a:lstStyle/>
                    <a:p>
                      <a:pPr algn="ctr" fontAlgn="t"/>
                      <a:r>
                        <a:rPr lang="en-GB" sz="1600" b="1" i="0" u="none" strike="noStrike" dirty="0">
                          <a:solidFill>
                            <a:srgbClr val="000000"/>
                          </a:solidFill>
                          <a:effectLst/>
                          <a:latin typeface="+mj-lt"/>
                        </a:rPr>
                        <a:t>Outcomes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b="1" i="0" u="none" strike="noStrike" kern="1200" dirty="0" smtClean="0">
                          <a:solidFill>
                            <a:srgbClr val="000000"/>
                          </a:solidFill>
                          <a:effectLst/>
                          <a:latin typeface="+mj-lt"/>
                          <a:ea typeface="+mn-ea"/>
                          <a:cs typeface="+mn-cs"/>
                        </a:rPr>
                        <a:t>Outcome Descriptor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600" b="1" i="0" u="none" strike="noStrike" kern="1200" dirty="0" smtClean="0">
                          <a:solidFill>
                            <a:srgbClr val="000000"/>
                          </a:solidFill>
                          <a:effectLst/>
                          <a:latin typeface="+mj-lt"/>
                          <a:ea typeface="+mn-ea"/>
                          <a:cs typeface="+mn-cs"/>
                        </a:rPr>
                        <a:t>Key Performance Indicators (KPIs) </a:t>
                      </a:r>
                      <a:r>
                        <a:rPr lang="en-GB" sz="1600" b="1" i="0" u="none" strike="noStrike" dirty="0">
                          <a:solidFill>
                            <a:srgbClr val="000000"/>
                          </a:solidFill>
                          <a:effectLst/>
                          <a:latin typeface="+mj-lt"/>
                        </a:rPr>
                        <a:t> </a:t>
                      </a:r>
                    </a:p>
                  </a:txBody>
                  <a:tcPr marL="1905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600" b="1" i="0" u="none" strike="noStrike" dirty="0" smtClean="0">
                          <a:solidFill>
                            <a:srgbClr val="000000"/>
                          </a:solidFill>
                          <a:effectLst/>
                          <a:latin typeface="+mj-lt"/>
                        </a:rPr>
                        <a:t>Actuals</a:t>
                      </a:r>
                      <a:endParaRPr lang="en-GB" sz="1600" b="1" i="0" u="none" strike="noStrike" dirty="0">
                        <a:solidFill>
                          <a:srgbClr val="000000"/>
                        </a:solidFill>
                        <a:effectLst/>
                        <a:latin typeface="+mj-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600" b="1" i="0" u="none" strike="noStrike" dirty="0" smtClean="0">
                          <a:solidFill>
                            <a:srgbClr val="000000"/>
                          </a:solidFill>
                          <a:effectLst/>
                          <a:latin typeface="+mj-lt"/>
                        </a:rPr>
                        <a:t>Cumulative</a:t>
                      </a:r>
                      <a:endParaRPr lang="en-GB" sz="1600" b="1" i="0" u="none" strike="noStrike" dirty="0">
                        <a:solidFill>
                          <a:srgbClr val="000000"/>
                        </a:solidFill>
                        <a:effectLst/>
                        <a:latin typeface="+mj-lt"/>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600" b="1" i="0" u="none" strike="noStrike" dirty="0" smtClean="0">
                          <a:solidFill>
                            <a:srgbClr val="000000"/>
                          </a:solidFill>
                          <a:effectLst/>
                          <a:latin typeface="+mj-lt"/>
                        </a:rPr>
                        <a:t>Comments</a:t>
                      </a:r>
                      <a:endParaRPr lang="en-GB" sz="1600" b="1" i="0" u="none" strike="noStrike" dirty="0">
                        <a:solidFill>
                          <a:srgbClr val="000000"/>
                        </a:solidFill>
                        <a:effectLst/>
                        <a:latin typeface="+mj-lt"/>
                      </a:endParaRPr>
                    </a:p>
                  </a:txBody>
                  <a:tcPr marL="4303" marR="4303" marT="430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69061968"/>
                  </a:ext>
                </a:extLst>
              </a:tr>
              <a:tr h="1408199">
                <a:tc rowSpan="2">
                  <a:txBody>
                    <a:bodyPr/>
                    <a:lstStyle/>
                    <a:p>
                      <a:pPr algn="ctr" fontAlgn="ctr"/>
                      <a:r>
                        <a:rPr lang="en-US" sz="1200" u="none" strike="noStrike" dirty="0">
                          <a:effectLst/>
                          <a:latin typeface="+mj-lt"/>
                        </a:rPr>
                        <a:t>Victims/survivors access a high-quality service </a:t>
                      </a:r>
                      <a:endParaRPr lang="en-US" sz="12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ctr" fontAlgn="ctr"/>
                      <a:r>
                        <a:rPr lang="en-US" sz="1200" u="none" strike="noStrike" dirty="0">
                          <a:effectLst/>
                          <a:latin typeface="+mj-lt"/>
                        </a:rPr>
                        <a:t>Victims/survivors access the Safe Spaces service. </a:t>
                      </a:r>
                      <a:endParaRPr lang="en-US" sz="12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400" b="1" u="none" strike="noStrike" dirty="0" smtClean="0">
                          <a:effectLst/>
                          <a:latin typeface="+mj-lt"/>
                        </a:rPr>
                        <a:t> KPI</a:t>
                      </a:r>
                      <a:r>
                        <a:rPr lang="en-US" sz="1400" b="1" u="none" strike="noStrike" baseline="0" dirty="0" smtClean="0">
                          <a:effectLst/>
                          <a:latin typeface="+mj-lt"/>
                        </a:rPr>
                        <a:t> </a:t>
                      </a:r>
                      <a:r>
                        <a:rPr lang="en-US" sz="1400" b="1" u="none" strike="noStrike" dirty="0" smtClean="0">
                          <a:effectLst/>
                          <a:latin typeface="+mj-lt"/>
                        </a:rPr>
                        <a:t>35</a:t>
                      </a:r>
                    </a:p>
                    <a:p>
                      <a:pPr algn="l" fontAlgn="ctr"/>
                      <a:r>
                        <a:rPr lang="en-US" sz="1200" u="none" strike="noStrike" dirty="0" smtClean="0">
                          <a:effectLst/>
                          <a:latin typeface="+mj-lt"/>
                        </a:rPr>
                        <a:t>  No.  </a:t>
                      </a:r>
                      <a:r>
                        <a:rPr lang="en-US" sz="1200" u="none" strike="noStrike" dirty="0">
                          <a:effectLst/>
                          <a:latin typeface="+mj-lt"/>
                        </a:rPr>
                        <a:t>of visits to Safe Spaces website </a:t>
                      </a:r>
                      <a:endParaRPr lang="en-US" sz="12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600" b="0" i="0" u="none" strike="noStrike" dirty="0" smtClean="0">
                          <a:solidFill>
                            <a:srgbClr val="000000"/>
                          </a:solidFill>
                          <a:effectLst/>
                          <a:latin typeface="+mj-lt"/>
                        </a:rPr>
                        <a:t>1954</a:t>
                      </a:r>
                      <a:endParaRPr lang="en-GB" sz="16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600" b="0" i="0" u="none" strike="noStrike" dirty="0" smtClean="0">
                          <a:solidFill>
                            <a:srgbClr val="000000"/>
                          </a:solidFill>
                          <a:effectLst/>
                          <a:latin typeface="+mj-lt"/>
                        </a:rPr>
                        <a:t>10,141</a:t>
                      </a:r>
                    </a:p>
                    <a:p>
                      <a:pPr algn="ctr" fontAlgn="ctr"/>
                      <a:endParaRPr lang="en-GB" sz="1600" b="0" i="0" u="none" strike="noStrike" dirty="0" smtClean="0">
                        <a:solidFill>
                          <a:srgbClr val="000000"/>
                        </a:solidFill>
                        <a:effectLst/>
                        <a:latin typeface="+mj-lt"/>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GB" sz="1100" b="0" i="0" u="none" strike="noStrike" kern="1200" dirty="0" smtClean="0">
                          <a:solidFill>
                            <a:srgbClr val="000000"/>
                          </a:solidFill>
                          <a:effectLst/>
                          <a:latin typeface="+mj-lt"/>
                          <a:ea typeface="+mn-ea"/>
                          <a:cs typeface="+mn-cs"/>
                        </a:rPr>
                        <a:t>This figure represents cumulative from start</a:t>
                      </a:r>
                      <a:r>
                        <a:rPr lang="en-GB" sz="1100" b="0" i="0" u="none" strike="noStrike" kern="1200" baseline="0" dirty="0" smtClean="0">
                          <a:solidFill>
                            <a:srgbClr val="000000"/>
                          </a:solidFill>
                          <a:effectLst/>
                          <a:latin typeface="+mj-lt"/>
                          <a:ea typeface="+mn-ea"/>
                          <a:cs typeface="+mn-cs"/>
                        </a:rPr>
                        <a:t> of service</a:t>
                      </a:r>
                      <a:endParaRPr lang="en-GB" sz="1100" b="0" i="0" u="none" strike="noStrike" kern="1200" dirty="0" smtClean="0">
                        <a:solidFill>
                          <a:srgbClr val="000000"/>
                        </a:solidFill>
                        <a:effectLst/>
                        <a:latin typeface="+mj-lt"/>
                        <a:ea typeface="+mn-ea"/>
                        <a:cs typeface="+mn-cs"/>
                      </a:endParaRPr>
                    </a:p>
                    <a:p>
                      <a:pPr algn="ctr" fontAlgn="ctr"/>
                      <a:endParaRPr lang="en-GB" sz="11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200" b="0" i="0" u="none" strike="noStrike" kern="1200" dirty="0" smtClean="0">
                          <a:solidFill>
                            <a:srgbClr val="000000"/>
                          </a:solidFill>
                          <a:effectLst/>
                          <a:latin typeface="+mj-lt"/>
                          <a:ea typeface="+mn-ea"/>
                          <a:cs typeface="+mn-cs"/>
                        </a:rPr>
                        <a:t>Breakdown of cumulative</a:t>
                      </a:r>
                      <a:r>
                        <a:rPr lang="en-GB" sz="1200" b="0" i="0" u="none" strike="noStrike" kern="1200" baseline="0" dirty="0" smtClean="0">
                          <a:solidFill>
                            <a:srgbClr val="000000"/>
                          </a:solidFill>
                          <a:effectLst/>
                          <a:latin typeface="+mj-lt"/>
                          <a:ea typeface="+mn-ea"/>
                          <a:cs typeface="+mn-cs"/>
                        </a:rPr>
                        <a:t> figures are available in the monthly reports</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1200" b="0" i="0" u="none" strike="noStrike" kern="1200" dirty="0" smtClean="0">
                        <a:solidFill>
                          <a:srgbClr val="000000"/>
                        </a:solidFill>
                        <a:effectLst/>
                        <a:latin typeface="+mj-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1200" b="0" i="0" u="none" strike="noStrike" kern="1200" dirty="0" smtClean="0">
                        <a:solidFill>
                          <a:srgbClr val="000000"/>
                        </a:solidFill>
                        <a:effectLst/>
                        <a:latin typeface="+mj-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GB" sz="1200" b="0" i="0" u="none" strike="noStrike" kern="1200" dirty="0" smtClean="0">
                          <a:solidFill>
                            <a:srgbClr val="000000"/>
                          </a:solidFill>
                          <a:effectLst/>
                          <a:latin typeface="+mj-lt"/>
                          <a:ea typeface="+mn-ea"/>
                          <a:cs typeface="+mn-cs"/>
                        </a:rPr>
                        <a:t>Actuals reflect this quarter</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1200" b="0" i="0" u="none" strike="noStrike" kern="1200" dirty="0" smtClean="0">
                        <a:solidFill>
                          <a:srgbClr val="000000"/>
                        </a:solidFill>
                        <a:effectLst/>
                        <a:latin typeface="+mj-lt"/>
                        <a:ea typeface="+mn-ea"/>
                        <a:cs typeface="+mn-cs"/>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09389022"/>
                  </a:ext>
                </a:extLst>
              </a:tr>
              <a:tr h="1658256">
                <a:tc vMerge="1">
                  <a:txBody>
                    <a:bodyPr/>
                    <a:lstStyle/>
                    <a:p>
                      <a:endParaRPr lang="en-GB"/>
                    </a:p>
                  </a:txBody>
                  <a:tcPr/>
                </a:tc>
                <a:tc vMerge="1">
                  <a:txBody>
                    <a:bodyPr/>
                    <a:lstStyle/>
                    <a:p>
                      <a:endParaRPr lang="en-GB"/>
                    </a:p>
                  </a:txBody>
                  <a:tcPr/>
                </a:tc>
                <a:tc>
                  <a:txBody>
                    <a:bodyPr/>
                    <a:lstStyle/>
                    <a:p>
                      <a:pPr algn="l" fontAlgn="ctr"/>
                      <a:r>
                        <a:rPr lang="en-US" sz="1200" u="none" strike="noStrike" dirty="0" smtClean="0">
                          <a:effectLst/>
                          <a:latin typeface="+mj-lt"/>
                        </a:rPr>
                        <a:t> </a:t>
                      </a:r>
                      <a:r>
                        <a:rPr lang="en-US" sz="1400" b="1" u="none" strike="noStrike" dirty="0" smtClean="0">
                          <a:effectLst/>
                          <a:latin typeface="+mj-lt"/>
                        </a:rPr>
                        <a:t>KPI 36</a:t>
                      </a:r>
                    </a:p>
                    <a:p>
                      <a:pPr algn="l" fontAlgn="ctr"/>
                      <a:r>
                        <a:rPr lang="en-US" sz="1200" u="none" strike="noStrike" dirty="0" smtClean="0">
                          <a:effectLst/>
                          <a:latin typeface="+mj-lt"/>
                        </a:rPr>
                        <a:t>  Service </a:t>
                      </a:r>
                      <a:r>
                        <a:rPr lang="en-US" sz="1200" u="none" strike="noStrike" dirty="0">
                          <a:effectLst/>
                          <a:latin typeface="+mj-lt"/>
                        </a:rPr>
                        <a:t>availability of helpline during </a:t>
                      </a:r>
                      <a:r>
                        <a:rPr lang="en-US" sz="1200" u="none" strike="noStrike" dirty="0" smtClean="0">
                          <a:effectLst/>
                          <a:latin typeface="+mj-lt"/>
                        </a:rPr>
                        <a:t>opening</a:t>
                      </a:r>
                    </a:p>
                    <a:p>
                      <a:pPr algn="l" fontAlgn="ctr"/>
                      <a:r>
                        <a:rPr lang="en-US" sz="1200" u="none" strike="noStrike" dirty="0" smtClean="0">
                          <a:effectLst/>
                          <a:latin typeface="+mj-lt"/>
                        </a:rPr>
                        <a:t>  </a:t>
                      </a:r>
                      <a:r>
                        <a:rPr lang="en-US" sz="1200" u="none" strike="noStrike" dirty="0">
                          <a:effectLst/>
                          <a:latin typeface="+mj-lt"/>
                        </a:rPr>
                        <a:t>hours, and website at 95% (excluding </a:t>
                      </a:r>
                      <a:r>
                        <a:rPr lang="en-US" sz="1200" u="none" strike="noStrike" dirty="0" smtClean="0">
                          <a:effectLst/>
                          <a:latin typeface="+mj-lt"/>
                        </a:rPr>
                        <a:t>any</a:t>
                      </a:r>
                    </a:p>
                    <a:p>
                      <a:pPr algn="l" fontAlgn="ctr"/>
                      <a:r>
                        <a:rPr lang="en-US" sz="1200" u="none" strike="noStrike" dirty="0" smtClean="0">
                          <a:effectLst/>
                          <a:latin typeface="+mj-lt"/>
                        </a:rPr>
                        <a:t>  </a:t>
                      </a:r>
                      <a:r>
                        <a:rPr lang="en-US" sz="1200" u="none" strike="noStrike" dirty="0">
                          <a:effectLst/>
                          <a:latin typeface="+mj-lt"/>
                        </a:rPr>
                        <a:t>scheduled and agreed maintenance time) </a:t>
                      </a:r>
                      <a:endParaRPr lang="en-US" sz="12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400" b="0" i="0" u="none" strike="noStrike" dirty="0" smtClean="0">
                          <a:solidFill>
                            <a:srgbClr val="000000"/>
                          </a:solidFill>
                          <a:effectLst/>
                          <a:latin typeface="+mj-lt"/>
                        </a:rPr>
                        <a:t>99.53%</a:t>
                      </a:r>
                      <a:endParaRPr lang="en-GB" sz="1400" b="0" i="0" u="none" strike="noStrike" dirty="0">
                        <a:solidFill>
                          <a:srgbClr val="000000"/>
                        </a:solidFill>
                        <a:effectLst/>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endParaRPr lang="en-GB" sz="1200" b="0" i="1" u="none" strike="noStrike" dirty="0">
                        <a:solidFill>
                          <a:srgbClr val="000000"/>
                        </a:solidFill>
                        <a:effectLst/>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200" baseline="0" dirty="0" smtClean="0">
                          <a:latin typeface="+mj-lt"/>
                        </a:rPr>
                        <a:t> R</a:t>
                      </a:r>
                      <a:r>
                        <a:rPr lang="en-US" sz="1200" dirty="0" smtClean="0">
                          <a:latin typeface="+mj-lt"/>
                        </a:rPr>
                        <a:t>eporting  does not include</a:t>
                      </a:r>
                    </a:p>
                    <a:p>
                      <a:pPr algn="l" fontAlgn="ctr"/>
                      <a:r>
                        <a:rPr lang="en-US" sz="1200" dirty="0" smtClean="0">
                          <a:latin typeface="+mj-lt"/>
                        </a:rPr>
                        <a:t> cumulative for </a:t>
                      </a:r>
                      <a:r>
                        <a:rPr lang="en-US" sz="1200" baseline="0" dirty="0" smtClean="0">
                          <a:latin typeface="+mj-lt"/>
                        </a:rPr>
                        <a:t>percentage</a:t>
                      </a:r>
                    </a:p>
                    <a:p>
                      <a:pPr algn="l" fontAlgn="ctr"/>
                      <a:r>
                        <a:rPr lang="en-US" sz="1200" baseline="0" dirty="0" smtClean="0">
                          <a:latin typeface="+mj-lt"/>
                        </a:rPr>
                        <a:t> figures</a:t>
                      </a:r>
                      <a:endParaRPr lang="en-US" sz="1200" dirty="0" smtClean="0">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04664473"/>
                  </a:ext>
                </a:extLst>
              </a:tr>
            </a:tbl>
          </a:graphicData>
        </a:graphic>
      </p:graphicFrame>
    </p:spTree>
    <p:extLst>
      <p:ext uri="{BB962C8B-B14F-4D97-AF65-F5344CB8AC3E}">
        <p14:creationId xmlns:p14="http://schemas.microsoft.com/office/powerpoint/2010/main" val="4031480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4936872"/>
              </p:ext>
            </p:extLst>
          </p:nvPr>
        </p:nvGraphicFramePr>
        <p:xfrm>
          <a:off x="521208" y="1314244"/>
          <a:ext cx="11100815" cy="3815584"/>
        </p:xfrm>
        <a:graphic>
          <a:graphicData uri="http://schemas.openxmlformats.org/drawingml/2006/table">
            <a:tbl>
              <a:tblPr>
                <a:tableStyleId>{5C22544A-7EE6-4342-B048-85BDC9FD1C3A}</a:tableStyleId>
              </a:tblPr>
              <a:tblGrid>
                <a:gridCol w="1387810">
                  <a:extLst>
                    <a:ext uri="{9D8B030D-6E8A-4147-A177-3AD203B41FA5}">
                      <a16:colId xmlns:a16="http://schemas.microsoft.com/office/drawing/2014/main" val="318858638"/>
                    </a:ext>
                  </a:extLst>
                </a:gridCol>
                <a:gridCol w="1387810">
                  <a:extLst>
                    <a:ext uri="{9D8B030D-6E8A-4147-A177-3AD203B41FA5}">
                      <a16:colId xmlns:a16="http://schemas.microsoft.com/office/drawing/2014/main" val="2012777978"/>
                    </a:ext>
                  </a:extLst>
                </a:gridCol>
                <a:gridCol w="2964824">
                  <a:extLst>
                    <a:ext uri="{9D8B030D-6E8A-4147-A177-3AD203B41FA5}">
                      <a16:colId xmlns:a16="http://schemas.microsoft.com/office/drawing/2014/main" val="2993178240"/>
                    </a:ext>
                  </a:extLst>
                </a:gridCol>
                <a:gridCol w="1580322">
                  <a:extLst>
                    <a:ext uri="{9D8B030D-6E8A-4147-A177-3AD203B41FA5}">
                      <a16:colId xmlns:a16="http://schemas.microsoft.com/office/drawing/2014/main" val="3061555374"/>
                    </a:ext>
                  </a:extLst>
                </a:gridCol>
                <a:gridCol w="3780049">
                  <a:extLst>
                    <a:ext uri="{9D8B030D-6E8A-4147-A177-3AD203B41FA5}">
                      <a16:colId xmlns:a16="http://schemas.microsoft.com/office/drawing/2014/main" val="1636337824"/>
                    </a:ext>
                  </a:extLst>
                </a:gridCol>
              </a:tblGrid>
              <a:tr h="604008">
                <a:tc>
                  <a:txBody>
                    <a:bodyPr/>
                    <a:lstStyle/>
                    <a:p>
                      <a:pPr algn="ctr">
                        <a:lnSpc>
                          <a:spcPct val="107000"/>
                        </a:lnSpc>
                        <a:spcAft>
                          <a:spcPts val="0"/>
                        </a:spcAft>
                      </a:pPr>
                      <a:r>
                        <a:rPr lang="en-GB" sz="1600" b="1" dirty="0">
                          <a:effectLst/>
                          <a:latin typeface="+mj-lt"/>
                        </a:rPr>
                        <a:t>Outcomes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Outcome </a:t>
                      </a:r>
                      <a:r>
                        <a:rPr lang="en-GB" sz="1600" b="1" dirty="0" smtClean="0">
                          <a:effectLst/>
                          <a:latin typeface="+mj-lt"/>
                        </a:rPr>
                        <a:t>Descriptor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Key Performance Indicators (KPIs)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Actuals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Comments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79984967"/>
                  </a:ext>
                </a:extLst>
              </a:tr>
              <a:tr h="1038003">
                <a:tc rowSpan="2">
                  <a:txBody>
                    <a:bodyPr/>
                    <a:lstStyle/>
                    <a:p>
                      <a:pPr>
                        <a:lnSpc>
                          <a:spcPct val="107000"/>
                        </a:lnSpc>
                        <a:spcAft>
                          <a:spcPts val="0"/>
                        </a:spcAft>
                      </a:pPr>
                      <a:r>
                        <a:rPr lang="en-GB" sz="1200" dirty="0">
                          <a:effectLst/>
                          <a:latin typeface="+mj-lt"/>
                        </a:rPr>
                        <a:t>Victims/survivors access a high-quality service </a:t>
                      </a:r>
                    </a:p>
                    <a:p>
                      <a:pPr algn="ct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24464" marR="244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lvl="0" indent="0">
                        <a:lnSpc>
                          <a:spcPct val="107000"/>
                        </a:lnSpc>
                        <a:spcAft>
                          <a:spcPts val="0"/>
                        </a:spcAft>
                        <a:buFont typeface="Symbol" panose="05050102010706020507" pitchFamily="18" charset="2"/>
                        <a:buNone/>
                      </a:pPr>
                      <a:r>
                        <a:rPr lang="en-GB" sz="1200" dirty="0">
                          <a:effectLst/>
                          <a:latin typeface="+mj-lt"/>
                        </a:rPr>
                        <a:t>Victim/survivors are confident in the service provided </a:t>
                      </a:r>
                    </a:p>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24464" marR="244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a:effectLst/>
                          <a:latin typeface="+mj-lt"/>
                        </a:rPr>
                        <a:t> </a:t>
                      </a:r>
                      <a:r>
                        <a:rPr lang="en-GB" sz="1400" b="1" dirty="0" smtClean="0">
                          <a:effectLst/>
                          <a:latin typeface="+mj-lt"/>
                        </a:rPr>
                        <a:t>KPI</a:t>
                      </a:r>
                      <a:r>
                        <a:rPr lang="en-GB" sz="1400" b="1" baseline="0" dirty="0" smtClean="0">
                          <a:effectLst/>
                          <a:latin typeface="+mj-lt"/>
                        </a:rPr>
                        <a:t> </a:t>
                      </a:r>
                      <a:r>
                        <a:rPr lang="en-GB" sz="1400" b="1" dirty="0" smtClean="0">
                          <a:effectLst/>
                          <a:latin typeface="+mj-lt"/>
                        </a:rPr>
                        <a:t>37</a:t>
                      </a:r>
                      <a:r>
                        <a:rPr lang="en-GB" sz="1400" b="1" baseline="0" dirty="0" smtClean="0">
                          <a:effectLst/>
                          <a:latin typeface="+mj-lt"/>
                        </a:rPr>
                        <a:t> </a:t>
                      </a:r>
                      <a:r>
                        <a:rPr lang="en-GB" sz="1200" dirty="0" smtClean="0">
                          <a:effectLst/>
                          <a:latin typeface="+mj-lt"/>
                        </a:rPr>
                        <a:t>Min 70% Service User</a:t>
                      </a:r>
                    </a:p>
                    <a:p>
                      <a:pPr>
                        <a:lnSpc>
                          <a:spcPct val="107000"/>
                        </a:lnSpc>
                        <a:spcAft>
                          <a:spcPts val="0"/>
                        </a:spcAft>
                      </a:pPr>
                      <a:r>
                        <a:rPr lang="en-GB" sz="1200" dirty="0" smtClean="0">
                          <a:effectLst/>
                          <a:latin typeface="+mj-lt"/>
                        </a:rPr>
                        <a:t>  report satisfaction with the service</a:t>
                      </a:r>
                    </a:p>
                    <a:p>
                      <a:pPr>
                        <a:lnSpc>
                          <a:spcPct val="107000"/>
                        </a:lnSpc>
                        <a:spcAft>
                          <a:spcPts val="0"/>
                        </a:spcAft>
                      </a:pPr>
                      <a:r>
                        <a:rPr lang="en-GB" sz="1200" dirty="0" smtClean="0">
                          <a:effectLst/>
                          <a:latin typeface="+mj-lt"/>
                        </a:rPr>
                        <a:t>  provided by Safe Spaces </a:t>
                      </a:r>
                    </a:p>
                    <a:p>
                      <a:pPr>
                        <a:lnSpc>
                          <a:spcPct val="107000"/>
                        </a:lnSpc>
                        <a:spcAft>
                          <a:spcPts val="0"/>
                        </a:spcAft>
                      </a:pPr>
                      <a:r>
                        <a:rPr lang="en-GB" sz="1200" dirty="0" smtClean="0">
                          <a:effectLst/>
                          <a:latin typeface="+mj-lt"/>
                        </a:rPr>
                        <a:t>  (user survey) </a:t>
                      </a:r>
                    </a:p>
                    <a:p>
                      <a:pPr>
                        <a:lnSpc>
                          <a:spcPct val="107000"/>
                        </a:lnSpc>
                        <a:spcAft>
                          <a:spcPts val="0"/>
                        </a:spcAft>
                      </a:pPr>
                      <a:r>
                        <a:rPr lang="en-GB" sz="1200" dirty="0" smtClean="0">
                          <a:effectLst/>
                          <a:latin typeface="+mj-lt"/>
                        </a:rPr>
                        <a:t> </a:t>
                      </a:r>
                    </a:p>
                    <a:p>
                      <a:pPr>
                        <a:lnSpc>
                          <a:spcPct val="107000"/>
                        </a:lnSpc>
                        <a:spcAft>
                          <a:spcPts val="0"/>
                        </a:spcAft>
                      </a:pPr>
                      <a:r>
                        <a:rPr lang="en-GB" sz="1200" dirty="0" smtClean="0">
                          <a:effectLst/>
                          <a:latin typeface="+mj-lt"/>
                        </a:rPr>
                        <a:t> </a:t>
                      </a:r>
                    </a:p>
                    <a:p>
                      <a:pPr>
                        <a:lnSpc>
                          <a:spcPct val="107000"/>
                        </a:lnSpc>
                        <a:spcAft>
                          <a:spcPts val="0"/>
                        </a:spcAft>
                      </a:pPr>
                      <a:endParaRPr lang="en-GB" sz="1200" dirty="0">
                        <a:effectLst/>
                        <a:latin typeface="+mj-lt"/>
                        <a:ea typeface="Calibri" panose="020F0502020204030204" pitchFamily="34" charset="0"/>
                        <a:cs typeface="Times New Roman" panose="02020603050405020304" pitchFamily="18" charset="0"/>
                      </a:endParaRPr>
                    </a:p>
                  </a:txBody>
                  <a:tcPr marL="24464" marR="244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400" dirty="0" smtClean="0">
                          <a:effectLst/>
                          <a:latin typeface="+mj-lt"/>
                        </a:rPr>
                        <a:t>                                           100%</a:t>
                      </a:r>
                      <a:endParaRPr lang="en-GB" sz="1400" dirty="0">
                        <a:solidFill>
                          <a:srgbClr val="000000"/>
                        </a:solidFill>
                        <a:effectLst/>
                        <a:latin typeface="+mj-lt"/>
                        <a:ea typeface="Calibri" panose="020F0502020204030204" pitchFamily="34" charset="0"/>
                        <a:cs typeface="Times New Roman" panose="02020603050405020304" pitchFamily="18" charset="0"/>
                      </a:endParaRPr>
                    </a:p>
                  </a:txBody>
                  <a:tcPr marL="24464" marR="244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rgbClr val="000000"/>
                          </a:solidFill>
                          <a:effectLst/>
                          <a:latin typeface="+mj-lt"/>
                          <a:ea typeface="Calibri" panose="020F0502020204030204" pitchFamily="34" charset="0"/>
                          <a:cs typeface="Times New Roman" panose="02020603050405020304" pitchFamily="18" charset="0"/>
                        </a:rPr>
                        <a:t>These figures are based</a:t>
                      </a:r>
                      <a:r>
                        <a:rPr lang="en-GB" sz="1200" kern="1200" baseline="0" dirty="0" smtClean="0">
                          <a:solidFill>
                            <a:srgbClr val="000000"/>
                          </a:solidFill>
                          <a:effectLst/>
                          <a:latin typeface="+mj-lt"/>
                          <a:ea typeface="Calibri" panose="020F0502020204030204" pitchFamily="34" charset="0"/>
                          <a:cs typeface="Times New Roman" panose="02020603050405020304" pitchFamily="18" charset="0"/>
                        </a:rPr>
                        <a:t> on returned surveys.</a:t>
                      </a:r>
                      <a:endParaRPr lang="en-GB" sz="1200" kern="1200" dirty="0" smtClean="0">
                        <a:solidFill>
                          <a:srgbClr val="000000"/>
                        </a:solidFill>
                        <a:effectLst/>
                        <a:latin typeface="+mj-lt"/>
                        <a:ea typeface="Calibri" panose="020F0502020204030204" pitchFamily="34" charset="0"/>
                        <a:cs typeface="Times New Roman" panose="02020603050405020304" pitchFamily="18" charset="0"/>
                      </a:endParaRPr>
                    </a:p>
                    <a:p>
                      <a:r>
                        <a:rPr lang="en-GB" sz="1200" baseline="0" dirty="0" smtClean="0">
                          <a:latin typeface="+mj-lt"/>
                        </a:rPr>
                        <a:t>1 person </a:t>
                      </a:r>
                      <a:r>
                        <a:rPr lang="en-GB" sz="1200" dirty="0" smtClean="0">
                          <a:latin typeface="+mj-lt"/>
                        </a:rPr>
                        <a:t>answered this</a:t>
                      </a:r>
                      <a:r>
                        <a:rPr lang="en-GB" sz="1200" baseline="0" dirty="0" smtClean="0">
                          <a:latin typeface="+mj-lt"/>
                        </a:rPr>
                        <a:t> question </a:t>
                      </a:r>
                    </a:p>
                    <a:p>
                      <a:endParaRPr lang="en-GB" sz="1200" baseline="0" dirty="0" smtClean="0">
                        <a:latin typeface="+mj-l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kern="1200" dirty="0" smtClean="0">
                          <a:solidFill>
                            <a:schemeClr val="dk1"/>
                          </a:solidFill>
                          <a:latin typeface="+mn-lt"/>
                          <a:ea typeface="+mn-ea"/>
                          <a:cs typeface="+mn-cs"/>
                        </a:rPr>
                        <a:t>The cumulative data</a:t>
                      </a:r>
                      <a:r>
                        <a:rPr lang="en-GB" sz="1200" kern="1200" baseline="0" dirty="0" smtClean="0">
                          <a:solidFill>
                            <a:schemeClr val="dk1"/>
                          </a:solidFill>
                          <a:latin typeface="+mn-lt"/>
                          <a:ea typeface="+mn-ea"/>
                          <a:cs typeface="+mn-cs"/>
                        </a:rPr>
                        <a:t> for this KPI can be found in new table on page 24</a:t>
                      </a:r>
                      <a:endParaRPr kumimoji="0" lang="en-GB" sz="1200" b="0" i="0" u="none" strike="noStrike" kern="1200" cap="none" spc="0" normalizeH="0" baseline="0" noProof="0" dirty="0" smtClean="0">
                        <a:ln>
                          <a:noFill/>
                        </a:ln>
                        <a:solidFill>
                          <a:srgbClr val="000000"/>
                        </a:solidFill>
                        <a:effectLst/>
                        <a:uLnTx/>
                        <a:uFillTx/>
                        <a:latin typeface="Calibri Light" panose="020F03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rgbClr val="000000"/>
                          </a:solidFill>
                          <a:effectLst/>
                          <a:uLnTx/>
                          <a:uFillTx/>
                          <a:latin typeface="Calibri Light" panose="020F0302020204030204"/>
                          <a:ea typeface="Calibri" panose="020F0502020204030204" pitchFamily="34" charset="0"/>
                          <a:cs typeface="Times New Roman" panose="02020603050405020304" pitchFamily="18" charset="0"/>
                        </a:rPr>
                        <a:t>P</a:t>
                      </a:r>
                      <a:r>
                        <a:rPr kumimoji="0" lang="en-GB" sz="1200" b="0" i="0" u="none" strike="noStrike" kern="1200" cap="none" spc="0" normalizeH="0" baseline="0" noProof="0" dirty="0" smtClean="0">
                          <a:ln>
                            <a:noFill/>
                          </a:ln>
                          <a:solidFill>
                            <a:prstClr val="black"/>
                          </a:solidFill>
                          <a:effectLst/>
                          <a:uLnTx/>
                          <a:uFillTx/>
                          <a:latin typeface="Calibri Light" panose="020F0302020204030204"/>
                          <a:ea typeface="Calibri" panose="020F0502020204030204" pitchFamily="34" charset="0"/>
                          <a:cs typeface="Times New Roman" panose="02020603050405020304" pitchFamily="18" charset="0"/>
                        </a:rPr>
                        <a:t>lease also see narrative report for more detailed information relating to this KPI</a:t>
                      </a:r>
                      <a:endParaRPr lang="en-GB" sz="1200" dirty="0" smtClean="0"/>
                    </a:p>
                    <a:p>
                      <a:endParaRPr lang="en-GB" sz="1200" baseline="0" dirty="0" smtClean="0">
                        <a:latin typeface="+mj-lt"/>
                      </a:endParaRPr>
                    </a:p>
                  </a:txBody>
                  <a:tcPr marL="24464" marR="244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4661955"/>
                  </a:ext>
                </a:extLst>
              </a:tr>
              <a:tr h="845304">
                <a:tc vMerge="1">
                  <a:txBody>
                    <a:bodyPr/>
                    <a:lstStyle/>
                    <a:p>
                      <a:pPr algn="ctr">
                        <a:lnSpc>
                          <a:spcPct val="107000"/>
                        </a:lnSpc>
                        <a:spcAft>
                          <a:spcPts val="0"/>
                        </a:spcAft>
                      </a:pPr>
                      <a:endPar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4464" marR="24464" marT="0" marB="0">
                    <a:lnR w="12700" cap="flat" cmpd="sng" algn="ctr">
                      <a:solidFill>
                        <a:schemeClr val="tx1"/>
                      </a:solidFill>
                      <a:prstDash val="solid"/>
                      <a:round/>
                      <a:headEnd type="none" w="med" len="med"/>
                      <a:tailEnd type="none" w="med" len="med"/>
                    </a:lnR>
                  </a:tcPr>
                </a:tc>
                <a:tc vMerge="1">
                  <a:txBody>
                    <a:bodyPr/>
                    <a:lstStyle/>
                    <a:p>
                      <a:pPr>
                        <a:lnSpc>
                          <a:spcPct val="107000"/>
                        </a:lnSpc>
                        <a:spcAft>
                          <a:spcPts val="0"/>
                        </a:spcAft>
                      </a:pPr>
                      <a:endParaRPr lang="en-GB" sz="1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4464" marR="24464" marT="0" marB="0"/>
                </a:tc>
                <a:tc>
                  <a:txBody>
                    <a:bodyPr/>
                    <a:lstStyle/>
                    <a:p>
                      <a:pPr>
                        <a:lnSpc>
                          <a:spcPct val="107000"/>
                        </a:lnSpc>
                        <a:spcAft>
                          <a:spcPts val="0"/>
                        </a:spcAft>
                      </a:pPr>
                      <a:r>
                        <a:rPr lang="en-GB" sz="1400" b="1" dirty="0" smtClean="0">
                          <a:effectLst/>
                          <a:latin typeface="+mj-lt"/>
                        </a:rPr>
                        <a:t>KPI</a:t>
                      </a:r>
                      <a:r>
                        <a:rPr lang="en-GB" sz="1400" b="1" baseline="0" dirty="0" smtClean="0">
                          <a:effectLst/>
                          <a:latin typeface="+mj-lt"/>
                        </a:rPr>
                        <a:t> 3</a:t>
                      </a:r>
                      <a:r>
                        <a:rPr lang="en-GB" sz="1400" b="1" dirty="0" smtClean="0">
                          <a:effectLst/>
                          <a:latin typeface="+mj-lt"/>
                        </a:rPr>
                        <a:t>8</a:t>
                      </a:r>
                      <a:r>
                        <a:rPr lang="en-GB" sz="1400" b="1" baseline="0" dirty="0" smtClean="0">
                          <a:effectLst/>
                          <a:latin typeface="+mj-lt"/>
                        </a:rPr>
                        <a:t> </a:t>
                      </a:r>
                      <a:r>
                        <a:rPr lang="en-GB" sz="1400" b="1" dirty="0" smtClean="0">
                          <a:effectLst/>
                          <a:latin typeface="+mj-lt"/>
                        </a:rPr>
                        <a:t> </a:t>
                      </a:r>
                      <a:r>
                        <a:rPr lang="en-GB" sz="1200" dirty="0" smtClean="0">
                          <a:effectLst/>
                          <a:latin typeface="+mj-lt"/>
                        </a:rPr>
                        <a:t>Min 70% Service User report they would recommend Safe Spaces to others (user survey)</a:t>
                      </a:r>
                      <a:endParaRPr lang="en-GB" sz="1200" dirty="0">
                        <a:effectLst/>
                        <a:latin typeface="+mj-lt"/>
                        <a:ea typeface="Calibri" panose="020F0502020204030204" pitchFamily="34" charset="0"/>
                        <a:cs typeface="Times New Roman" panose="02020603050405020304" pitchFamily="18" charset="0"/>
                      </a:endParaRPr>
                    </a:p>
                  </a:txBody>
                  <a:tcPr marL="24464" marR="244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400" dirty="0" smtClean="0">
                          <a:solidFill>
                            <a:srgbClr val="000000"/>
                          </a:solidFill>
                          <a:effectLst/>
                          <a:latin typeface="+mj-lt"/>
                          <a:ea typeface="Calibri" panose="020F0502020204030204" pitchFamily="34" charset="0"/>
                          <a:cs typeface="Times New Roman" panose="02020603050405020304" pitchFamily="18" charset="0"/>
                        </a:rPr>
                        <a:t>                                      100%     </a:t>
                      </a:r>
                      <a:endParaRPr lang="en-GB" sz="1400" dirty="0">
                        <a:solidFill>
                          <a:srgbClr val="000000"/>
                        </a:solidFill>
                        <a:effectLst/>
                        <a:latin typeface="+mj-lt"/>
                        <a:ea typeface="Calibri" panose="020F0502020204030204" pitchFamily="34" charset="0"/>
                        <a:cs typeface="Times New Roman" panose="02020603050405020304" pitchFamily="18" charset="0"/>
                      </a:endParaRPr>
                    </a:p>
                  </a:txBody>
                  <a:tcPr marL="24464" marR="2446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rgbClr val="000000"/>
                          </a:solidFill>
                          <a:effectLst/>
                          <a:latin typeface="+mj-lt"/>
                          <a:ea typeface="Calibri" panose="020F0502020204030204" pitchFamily="34" charset="0"/>
                          <a:cs typeface="Times New Roman" panose="02020603050405020304" pitchFamily="18" charset="0"/>
                        </a:rPr>
                        <a:t>These figures are based</a:t>
                      </a:r>
                      <a:r>
                        <a:rPr lang="en-GB" sz="1200" kern="1200" baseline="0" dirty="0" smtClean="0">
                          <a:solidFill>
                            <a:srgbClr val="000000"/>
                          </a:solidFill>
                          <a:effectLst/>
                          <a:latin typeface="+mj-lt"/>
                          <a:ea typeface="Calibri" panose="020F0502020204030204" pitchFamily="34" charset="0"/>
                          <a:cs typeface="Times New Roman" panose="02020603050405020304" pitchFamily="18" charset="0"/>
                        </a:rPr>
                        <a:t> on returned surveys.</a:t>
                      </a:r>
                      <a:endParaRPr lang="en-GB" sz="1200" kern="1200" dirty="0" smtClean="0">
                        <a:solidFill>
                          <a:srgbClr val="000000"/>
                        </a:solidFill>
                        <a:effectLst/>
                        <a:latin typeface="+mj-lt"/>
                        <a:ea typeface="Calibri" panose="020F0502020204030204" pitchFamily="34" charset="0"/>
                        <a:cs typeface="Times New Roman" panose="02020603050405020304" pitchFamily="18" charset="0"/>
                      </a:endParaRPr>
                    </a:p>
                    <a:p>
                      <a:r>
                        <a:rPr lang="en-GB" sz="1200" kern="1200" baseline="0" dirty="0" smtClean="0">
                          <a:solidFill>
                            <a:schemeClr val="dk1"/>
                          </a:solidFill>
                          <a:latin typeface="+mj-lt"/>
                          <a:ea typeface="+mn-ea"/>
                          <a:cs typeface="+mn-cs"/>
                        </a:rPr>
                        <a:t>1 person </a:t>
                      </a:r>
                      <a:r>
                        <a:rPr lang="en-GB" sz="1200" kern="1200" dirty="0" smtClean="0">
                          <a:solidFill>
                            <a:schemeClr val="dk1"/>
                          </a:solidFill>
                          <a:latin typeface="+mj-lt"/>
                          <a:ea typeface="+mn-ea"/>
                          <a:cs typeface="+mn-cs"/>
                        </a:rPr>
                        <a:t>answered this</a:t>
                      </a:r>
                      <a:r>
                        <a:rPr lang="en-GB" sz="1200" kern="1200" baseline="0" dirty="0" smtClean="0">
                          <a:solidFill>
                            <a:schemeClr val="dk1"/>
                          </a:solidFill>
                          <a:latin typeface="+mj-lt"/>
                          <a:ea typeface="+mn-ea"/>
                          <a:cs typeface="+mn-cs"/>
                        </a:rPr>
                        <a:t> question </a:t>
                      </a:r>
                    </a:p>
                    <a:p>
                      <a:endParaRPr lang="en-GB" sz="1200" dirty="0" smtClean="0">
                        <a:latin typeface="+mj-l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kern="1200" dirty="0" smtClean="0">
                          <a:solidFill>
                            <a:schemeClr val="dk1"/>
                          </a:solidFill>
                          <a:latin typeface="+mn-lt"/>
                          <a:ea typeface="+mn-ea"/>
                          <a:cs typeface="+mn-cs"/>
                        </a:rPr>
                        <a:t>The cumulative data</a:t>
                      </a:r>
                      <a:r>
                        <a:rPr lang="en-GB" sz="1200" kern="1200" baseline="0" dirty="0" smtClean="0">
                          <a:solidFill>
                            <a:schemeClr val="dk1"/>
                          </a:solidFill>
                          <a:latin typeface="+mn-lt"/>
                          <a:ea typeface="+mn-ea"/>
                          <a:cs typeface="+mn-cs"/>
                        </a:rPr>
                        <a:t> for this KPI can be found in new table on page 24</a:t>
                      </a:r>
                      <a:endParaRPr kumimoji="0" lang="en-GB" sz="1200" b="0" i="0" u="none" strike="noStrike" kern="1200" cap="none" spc="0" normalizeH="0" baseline="0" noProof="0" dirty="0" smtClean="0">
                        <a:ln>
                          <a:noFill/>
                        </a:ln>
                        <a:solidFill>
                          <a:srgbClr val="000000"/>
                        </a:solidFill>
                        <a:effectLst/>
                        <a:uLnTx/>
                        <a:uFillTx/>
                        <a:latin typeface="Calibri Light" panose="020F03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rgbClr val="000000"/>
                          </a:solidFill>
                          <a:effectLst/>
                          <a:uLnTx/>
                          <a:uFillTx/>
                          <a:latin typeface="Calibri Light" panose="020F0302020204030204"/>
                          <a:ea typeface="Calibri" panose="020F0502020204030204" pitchFamily="34" charset="0"/>
                          <a:cs typeface="Times New Roman" panose="02020603050405020304" pitchFamily="18" charset="0"/>
                        </a:rPr>
                        <a:t>P</a:t>
                      </a:r>
                      <a:r>
                        <a:rPr kumimoji="0" lang="en-GB" sz="1200" b="0" i="0" u="none" strike="noStrike" kern="1200" cap="none" spc="0" normalizeH="0" baseline="0" noProof="0" dirty="0" smtClean="0">
                          <a:ln>
                            <a:noFill/>
                          </a:ln>
                          <a:solidFill>
                            <a:prstClr val="black"/>
                          </a:solidFill>
                          <a:effectLst/>
                          <a:uLnTx/>
                          <a:uFillTx/>
                          <a:latin typeface="Calibri Light" panose="020F0302020204030204"/>
                          <a:ea typeface="Calibri" panose="020F0502020204030204" pitchFamily="34" charset="0"/>
                          <a:cs typeface="Times New Roman" panose="02020603050405020304" pitchFamily="18" charset="0"/>
                        </a:rPr>
                        <a:t>lease also see narrative report for more detailed information relating to this KPI</a:t>
                      </a:r>
                      <a:endParaRPr lang="en-GB" sz="1200" dirty="0" smtClean="0"/>
                    </a:p>
                    <a:p>
                      <a:endParaRPr lang="en-GB" sz="1200" dirty="0" smtClean="0">
                        <a:latin typeface="+mj-lt"/>
                      </a:endParaRPr>
                    </a:p>
                    <a:p>
                      <a:r>
                        <a:rPr lang="en-GB" sz="1200" dirty="0" smtClean="0">
                          <a:latin typeface="+mj-lt"/>
                        </a:rPr>
                        <a:t>  </a:t>
                      </a:r>
                      <a:endParaRPr lang="en-GB" sz="1200" dirty="0">
                        <a:latin typeface="+mj-lt"/>
                      </a:endParaRPr>
                    </a:p>
                  </a:txBody>
                  <a:tcPr marL="24464" marR="2446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70376257"/>
                  </a:ext>
                </a:extLst>
              </a:tr>
            </a:tbl>
          </a:graphicData>
        </a:graphic>
      </p:graphicFrame>
      <p:sp>
        <p:nvSpPr>
          <p:cNvPr id="5" name="Title 1"/>
          <p:cNvSpPr>
            <a:spLocks noGrp="1"/>
          </p:cNvSpPr>
          <p:nvPr>
            <p:ph type="title"/>
          </p:nvPr>
        </p:nvSpPr>
        <p:spPr>
          <a:xfrm>
            <a:off x="521208" y="429767"/>
            <a:ext cx="5636674" cy="671023"/>
          </a:xfrm>
        </p:spPr>
        <p:txBody>
          <a:bodyPr>
            <a:normAutofit fontScale="90000"/>
          </a:bodyPr>
          <a:lstStyle/>
          <a:p>
            <a:r>
              <a:rPr lang="en-GB" sz="3600" dirty="0" smtClean="0"/>
              <a:t>User Survey Feedback continued</a:t>
            </a:r>
            <a:endParaRPr lang="en-GB" sz="3600" dirty="0"/>
          </a:p>
        </p:txBody>
      </p:sp>
      <p:sp>
        <p:nvSpPr>
          <p:cNvPr id="6" name="Slide Number Placeholder 5"/>
          <p:cNvSpPr>
            <a:spLocks noGrp="1"/>
          </p:cNvSpPr>
          <p:nvPr>
            <p:ph type="sldNum" sz="quarter" idx="12"/>
          </p:nvPr>
        </p:nvSpPr>
        <p:spPr/>
        <p:txBody>
          <a:bodyPr/>
          <a:lstStyle/>
          <a:p>
            <a:fld id="{6FD1E829-82B9-4B90-871B-8A41F9C88C9A}" type="slidenum">
              <a:rPr lang="en-GB" smtClean="0"/>
              <a:t>21</a:t>
            </a:fld>
            <a:endParaRPr lang="en-GB" dirty="0"/>
          </a:p>
        </p:txBody>
      </p:sp>
    </p:spTree>
    <p:extLst>
      <p:ext uri="{BB962C8B-B14F-4D97-AF65-F5344CB8AC3E}">
        <p14:creationId xmlns:p14="http://schemas.microsoft.com/office/powerpoint/2010/main" val="38795982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22202657"/>
              </p:ext>
            </p:extLst>
          </p:nvPr>
        </p:nvGraphicFramePr>
        <p:xfrm>
          <a:off x="292608" y="1252728"/>
          <a:ext cx="11512295" cy="4154159"/>
        </p:xfrm>
        <a:graphic>
          <a:graphicData uri="http://schemas.openxmlformats.org/drawingml/2006/table">
            <a:tbl>
              <a:tblPr>
                <a:tableStyleId>{5C22544A-7EE6-4342-B048-85BDC9FD1C3A}</a:tableStyleId>
              </a:tblPr>
              <a:tblGrid>
                <a:gridCol w="1193113">
                  <a:extLst>
                    <a:ext uri="{9D8B030D-6E8A-4147-A177-3AD203B41FA5}">
                      <a16:colId xmlns:a16="http://schemas.microsoft.com/office/drawing/2014/main" val="4049146935"/>
                    </a:ext>
                  </a:extLst>
                </a:gridCol>
                <a:gridCol w="1629643">
                  <a:extLst>
                    <a:ext uri="{9D8B030D-6E8A-4147-A177-3AD203B41FA5}">
                      <a16:colId xmlns:a16="http://schemas.microsoft.com/office/drawing/2014/main" val="3607083373"/>
                    </a:ext>
                  </a:extLst>
                </a:gridCol>
                <a:gridCol w="2897810">
                  <a:extLst>
                    <a:ext uri="{9D8B030D-6E8A-4147-A177-3AD203B41FA5}">
                      <a16:colId xmlns:a16="http://schemas.microsoft.com/office/drawing/2014/main" val="2759825576"/>
                    </a:ext>
                  </a:extLst>
                </a:gridCol>
                <a:gridCol w="2895216">
                  <a:extLst>
                    <a:ext uri="{9D8B030D-6E8A-4147-A177-3AD203B41FA5}">
                      <a16:colId xmlns:a16="http://schemas.microsoft.com/office/drawing/2014/main" val="885471955"/>
                    </a:ext>
                  </a:extLst>
                </a:gridCol>
                <a:gridCol w="2896513">
                  <a:extLst>
                    <a:ext uri="{9D8B030D-6E8A-4147-A177-3AD203B41FA5}">
                      <a16:colId xmlns:a16="http://schemas.microsoft.com/office/drawing/2014/main" val="2346616395"/>
                    </a:ext>
                  </a:extLst>
                </a:gridCol>
              </a:tblGrid>
              <a:tr h="995875">
                <a:tc>
                  <a:txBody>
                    <a:bodyPr/>
                    <a:lstStyle/>
                    <a:p>
                      <a:pPr algn="ctr">
                        <a:lnSpc>
                          <a:spcPct val="107000"/>
                        </a:lnSpc>
                        <a:spcAft>
                          <a:spcPts val="0"/>
                        </a:spcAft>
                      </a:pPr>
                      <a:r>
                        <a:rPr lang="en-GB" sz="1600" b="1" dirty="0">
                          <a:effectLst/>
                          <a:latin typeface="+mj-lt"/>
                        </a:rPr>
                        <a:t>Outcomes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Outcome </a:t>
                      </a:r>
                      <a:r>
                        <a:rPr lang="en-GB" sz="1600" b="1" dirty="0" smtClean="0">
                          <a:effectLst/>
                          <a:latin typeface="+mj-lt"/>
                        </a:rPr>
                        <a:t>Descriptor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kern="1200" dirty="0" smtClean="0">
                          <a:solidFill>
                            <a:schemeClr val="dk1"/>
                          </a:solidFill>
                          <a:effectLst/>
                          <a:latin typeface="+mj-lt"/>
                          <a:ea typeface="+mn-ea"/>
                          <a:cs typeface="+mn-cs"/>
                        </a:rPr>
                        <a:t>Key Performance Indicators (KPIs)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Actuals</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Comments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18488875"/>
                  </a:ext>
                </a:extLst>
              </a:tr>
              <a:tr h="1184045">
                <a:tc rowSpan="3">
                  <a:txBody>
                    <a:bodyPr/>
                    <a:lstStyle/>
                    <a:p>
                      <a:pPr>
                        <a:lnSpc>
                          <a:spcPct val="107000"/>
                        </a:lnSpc>
                        <a:spcAft>
                          <a:spcPts val="0"/>
                        </a:spcAft>
                      </a:pPr>
                      <a:r>
                        <a:rPr lang="en-GB" sz="1100" dirty="0">
                          <a:effectLst/>
                          <a:latin typeface="+mj-lt"/>
                        </a:rPr>
                        <a:t> </a:t>
                      </a:r>
                      <a:endParaRPr lang="en-GB" sz="1100" dirty="0">
                        <a:solidFill>
                          <a:srgbClr val="000000"/>
                        </a:solidFill>
                        <a:effectLst/>
                        <a:latin typeface="+mj-lt"/>
                        <a:ea typeface="Calibri" panose="020F0502020204030204" pitchFamily="34" charset="0"/>
                        <a:cs typeface="Times New Roman" panose="02020603050405020304" pitchFamily="18" charset="0"/>
                      </a:endParaRPr>
                    </a:p>
                  </a:txBody>
                  <a:tcPr marL="21888" marR="21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3">
                  <a:txBody>
                    <a:bodyPr/>
                    <a:lstStyle/>
                    <a:p>
                      <a:pPr marL="0" lvl="0" indent="0">
                        <a:lnSpc>
                          <a:spcPct val="107000"/>
                        </a:lnSpc>
                        <a:spcAft>
                          <a:spcPts val="0"/>
                        </a:spcAft>
                        <a:buFont typeface="Symbol" panose="05050102010706020507" pitchFamily="18" charset="2"/>
                        <a:buNone/>
                      </a:pPr>
                      <a:r>
                        <a:rPr lang="en-GB" sz="1300" dirty="0">
                          <a:effectLst/>
                          <a:latin typeface="+mj-lt"/>
                        </a:rPr>
                        <a:t>Faith-based and secular community groups supporting victims/survivors of abuse are awarded small grants to support their work. </a:t>
                      </a:r>
                    </a:p>
                    <a:p>
                      <a:pPr>
                        <a:lnSpc>
                          <a:spcPct val="107000"/>
                        </a:lnSpc>
                        <a:spcAft>
                          <a:spcPts val="0"/>
                        </a:spcAft>
                      </a:pPr>
                      <a:r>
                        <a:rPr lang="en-GB" sz="1300" dirty="0">
                          <a:effectLst/>
                          <a:latin typeface="+mj-lt"/>
                        </a:rPr>
                        <a:t> </a:t>
                      </a:r>
                      <a:endParaRPr lang="en-GB" sz="1300" dirty="0">
                        <a:solidFill>
                          <a:srgbClr val="000000"/>
                        </a:solidFill>
                        <a:effectLst/>
                        <a:latin typeface="+mj-lt"/>
                        <a:ea typeface="Calibri" panose="020F0502020204030204" pitchFamily="34" charset="0"/>
                        <a:cs typeface="Times New Roman" panose="02020603050405020304" pitchFamily="18" charset="0"/>
                      </a:endParaRPr>
                    </a:p>
                  </a:txBody>
                  <a:tcPr marL="21888" marR="21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400" b="1" dirty="0" smtClean="0">
                          <a:effectLst/>
                          <a:latin typeface="+mj-lt"/>
                        </a:rPr>
                        <a:t>KPI</a:t>
                      </a:r>
                      <a:r>
                        <a:rPr lang="en-GB" sz="1400" b="1" baseline="0" dirty="0" smtClean="0">
                          <a:effectLst/>
                          <a:latin typeface="+mj-lt"/>
                        </a:rPr>
                        <a:t> </a:t>
                      </a:r>
                      <a:r>
                        <a:rPr lang="en-GB" sz="1400" b="1" dirty="0" smtClean="0">
                          <a:effectLst/>
                          <a:latin typeface="+mj-lt"/>
                        </a:rPr>
                        <a:t>39</a:t>
                      </a:r>
                    </a:p>
                    <a:p>
                      <a:pPr>
                        <a:lnSpc>
                          <a:spcPct val="107000"/>
                        </a:lnSpc>
                        <a:spcAft>
                          <a:spcPts val="0"/>
                        </a:spcAft>
                      </a:pPr>
                      <a:r>
                        <a:rPr lang="en-GB" sz="1300" dirty="0" smtClean="0">
                          <a:effectLst/>
                          <a:latin typeface="+mj-lt"/>
                        </a:rPr>
                        <a:t>No. </a:t>
                      </a:r>
                      <a:r>
                        <a:rPr lang="en-GB" sz="1300" dirty="0">
                          <a:effectLst/>
                          <a:latin typeface="+mj-lt"/>
                        </a:rPr>
                        <a:t>of grant payments of up to £5,000 per group made community groups supporting victims/survivors of abuse. </a:t>
                      </a:r>
                    </a:p>
                  </a:txBody>
                  <a:tcPr marL="21888" marR="21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300" dirty="0" smtClean="0">
                          <a:solidFill>
                            <a:srgbClr val="000000"/>
                          </a:solidFill>
                          <a:effectLst/>
                          <a:latin typeface="+mj-lt"/>
                          <a:ea typeface="Calibri" panose="020F0502020204030204" pitchFamily="34" charset="0"/>
                          <a:cs typeface="Times New Roman" panose="02020603050405020304" pitchFamily="18" charset="0"/>
                        </a:rPr>
                        <a:t>See narrative report</a:t>
                      </a:r>
                      <a:endParaRPr lang="en-GB" sz="1300" dirty="0">
                        <a:solidFill>
                          <a:srgbClr val="000000"/>
                        </a:solidFill>
                        <a:effectLst/>
                        <a:latin typeface="+mj-lt"/>
                        <a:ea typeface="Calibri" panose="020F0502020204030204" pitchFamily="34" charset="0"/>
                        <a:cs typeface="Times New Roman" panose="02020603050405020304" pitchFamily="18" charset="0"/>
                      </a:endParaRPr>
                    </a:p>
                  </a:txBody>
                  <a:tcPr marL="21888" marR="218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100" dirty="0">
                          <a:solidFill>
                            <a:srgbClr val="92D050"/>
                          </a:solidFill>
                          <a:effectLst/>
                          <a:latin typeface="+mj-lt"/>
                        </a:rPr>
                        <a:t> </a:t>
                      </a:r>
                      <a:endParaRPr lang="en-GB" sz="1100" dirty="0">
                        <a:solidFill>
                          <a:srgbClr val="92D050"/>
                        </a:solidFill>
                        <a:effectLst/>
                        <a:latin typeface="+mj-lt"/>
                        <a:ea typeface="Calibri" panose="020F0502020204030204" pitchFamily="34" charset="0"/>
                        <a:cs typeface="Times New Roman" panose="02020603050405020304" pitchFamily="18" charset="0"/>
                      </a:endParaRPr>
                    </a:p>
                  </a:txBody>
                  <a:tcPr marL="21888" marR="21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28225412"/>
                  </a:ext>
                </a:extLst>
              </a:tr>
              <a:tr h="1125102">
                <a:tc vMerge="1">
                  <a:txBody>
                    <a:bodyPr/>
                    <a:lstStyle/>
                    <a:p>
                      <a:endParaRPr lang="en-GB"/>
                    </a:p>
                  </a:txBody>
                  <a:tcPr/>
                </a:tc>
                <a:tc vMerge="1">
                  <a:txBody>
                    <a:bodyPr/>
                    <a:lstStyle/>
                    <a:p>
                      <a:endParaRPr lang="en-GB"/>
                    </a:p>
                  </a:txBody>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1" dirty="0" smtClean="0">
                          <a:effectLst/>
                          <a:latin typeface="+mj-lt"/>
                        </a:rPr>
                        <a:t> KPI</a:t>
                      </a:r>
                      <a:r>
                        <a:rPr lang="en-GB" sz="1400" b="1" baseline="0" dirty="0" smtClean="0">
                          <a:effectLst/>
                          <a:latin typeface="+mj-lt"/>
                        </a:rPr>
                        <a:t> </a:t>
                      </a:r>
                      <a:r>
                        <a:rPr lang="en-GB" sz="1400" b="1" dirty="0" smtClean="0">
                          <a:effectLst/>
                          <a:latin typeface="+mj-lt"/>
                        </a:rPr>
                        <a:t>40</a:t>
                      </a:r>
                      <a:r>
                        <a:rPr lang="en-GB" sz="1300" dirty="0" smtClean="0">
                          <a:effectLst/>
                          <a:latin typeface="+mj-lt"/>
                        </a:rPr>
                        <a:t>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300" dirty="0" smtClean="0">
                          <a:effectLst/>
                          <a:latin typeface="+mj-lt"/>
                        </a:rPr>
                        <a:t> Min 4 grant payments made in first year</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300" dirty="0" smtClean="0">
                          <a:effectLst/>
                          <a:latin typeface="+mj-lt"/>
                        </a:rPr>
                        <a:t> of contract.</a:t>
                      </a:r>
                    </a:p>
                    <a:p>
                      <a:pPr>
                        <a:lnSpc>
                          <a:spcPct val="107000"/>
                        </a:lnSpc>
                        <a:spcAft>
                          <a:spcPts val="0"/>
                        </a:spcAft>
                      </a:pPr>
                      <a:endParaRPr lang="en-GB" sz="1300" dirty="0">
                        <a:solidFill>
                          <a:srgbClr val="000000"/>
                        </a:solidFill>
                        <a:effectLst/>
                        <a:latin typeface="+mj-lt"/>
                        <a:ea typeface="Calibri" panose="020F0502020204030204" pitchFamily="34" charset="0"/>
                        <a:cs typeface="Times New Roman" panose="02020603050405020304" pitchFamily="18" charset="0"/>
                      </a:endParaRPr>
                    </a:p>
                  </a:txBody>
                  <a:tcPr marL="21888" marR="21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1300" dirty="0" smtClean="0">
                          <a:latin typeface="+mj-lt"/>
                        </a:rPr>
                        <a:t>See narrative report</a:t>
                      </a:r>
                      <a:endParaRPr lang="en-GB" sz="1300" dirty="0">
                        <a:latin typeface="+mj-lt"/>
                      </a:endParaRPr>
                    </a:p>
                  </a:txBody>
                  <a:tcPr marL="21888" marR="218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sz="1100" dirty="0">
                        <a:solidFill>
                          <a:srgbClr val="92D050"/>
                        </a:solidFill>
                        <a:latin typeface="+mj-lt"/>
                      </a:endParaRPr>
                    </a:p>
                  </a:txBody>
                  <a:tcPr marL="21888" marR="21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45580479"/>
                  </a:ext>
                </a:extLst>
              </a:tr>
              <a:tr h="849137">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GB" sz="1400" b="1" dirty="0" smtClean="0">
                          <a:effectLst/>
                          <a:latin typeface="+mj-lt"/>
                        </a:rPr>
                        <a:t> KPI</a:t>
                      </a:r>
                      <a:r>
                        <a:rPr lang="en-GB" sz="1400" b="1" baseline="0" dirty="0" smtClean="0">
                          <a:effectLst/>
                          <a:latin typeface="+mj-lt"/>
                        </a:rPr>
                        <a:t> </a:t>
                      </a:r>
                      <a:r>
                        <a:rPr lang="en-GB" sz="1400" b="1" dirty="0" smtClean="0">
                          <a:effectLst/>
                          <a:latin typeface="+mj-lt"/>
                        </a:rPr>
                        <a:t>41</a:t>
                      </a:r>
                    </a:p>
                    <a:p>
                      <a:pPr>
                        <a:lnSpc>
                          <a:spcPct val="107000"/>
                        </a:lnSpc>
                        <a:spcAft>
                          <a:spcPts val="0"/>
                        </a:spcAft>
                      </a:pPr>
                      <a:r>
                        <a:rPr lang="en-GB" sz="1300" dirty="0" smtClean="0">
                          <a:effectLst/>
                          <a:latin typeface="+mj-lt"/>
                        </a:rPr>
                        <a:t> 10% of contract grant funding to be made  </a:t>
                      </a:r>
                    </a:p>
                    <a:p>
                      <a:pPr>
                        <a:lnSpc>
                          <a:spcPct val="107000"/>
                        </a:lnSpc>
                        <a:spcAft>
                          <a:spcPts val="0"/>
                        </a:spcAft>
                      </a:pPr>
                      <a:r>
                        <a:rPr lang="en-GB" sz="1300" dirty="0" smtClean="0">
                          <a:effectLst/>
                          <a:latin typeface="+mj-lt"/>
                        </a:rPr>
                        <a:t> to a community group or groups in Wales.</a:t>
                      </a:r>
                      <a:endParaRPr lang="en-GB" sz="1300" dirty="0">
                        <a:solidFill>
                          <a:srgbClr val="000000"/>
                        </a:solidFill>
                        <a:effectLst/>
                        <a:latin typeface="+mj-lt"/>
                        <a:ea typeface="Calibri" panose="020F0502020204030204" pitchFamily="34" charset="0"/>
                        <a:cs typeface="Times New Roman" panose="02020603050405020304" pitchFamily="18" charset="0"/>
                      </a:endParaRPr>
                    </a:p>
                  </a:txBody>
                  <a:tcPr marL="21888" marR="21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1300" dirty="0" smtClean="0">
                          <a:latin typeface="+mj-lt"/>
                        </a:rPr>
                        <a:t>See narrative report</a:t>
                      </a:r>
                    </a:p>
                  </a:txBody>
                  <a:tcPr marL="21888" marR="2188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lang="en-GB" sz="1100" dirty="0">
                        <a:solidFill>
                          <a:srgbClr val="92D050"/>
                        </a:solidFill>
                        <a:latin typeface="+mj-lt"/>
                      </a:endParaRPr>
                    </a:p>
                  </a:txBody>
                  <a:tcPr marL="21888" marR="2188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68064387"/>
                  </a:ext>
                </a:extLst>
              </a:tr>
            </a:tbl>
          </a:graphicData>
        </a:graphic>
      </p:graphicFrame>
      <p:sp>
        <p:nvSpPr>
          <p:cNvPr id="5" name="Title 1"/>
          <p:cNvSpPr>
            <a:spLocks noGrp="1"/>
          </p:cNvSpPr>
          <p:nvPr>
            <p:ph type="title"/>
          </p:nvPr>
        </p:nvSpPr>
        <p:spPr>
          <a:xfrm>
            <a:off x="292608" y="429767"/>
            <a:ext cx="2505456" cy="671023"/>
          </a:xfrm>
        </p:spPr>
        <p:txBody>
          <a:bodyPr>
            <a:normAutofit/>
          </a:bodyPr>
          <a:lstStyle/>
          <a:p>
            <a:r>
              <a:rPr lang="en-GB" sz="3600" dirty="0" smtClean="0"/>
              <a:t>Grants</a:t>
            </a:r>
            <a:endParaRPr lang="en-GB" sz="3600" dirty="0"/>
          </a:p>
        </p:txBody>
      </p:sp>
      <p:sp>
        <p:nvSpPr>
          <p:cNvPr id="6" name="Slide Number Placeholder 5"/>
          <p:cNvSpPr>
            <a:spLocks noGrp="1"/>
          </p:cNvSpPr>
          <p:nvPr>
            <p:ph type="sldNum" sz="quarter" idx="12"/>
          </p:nvPr>
        </p:nvSpPr>
        <p:spPr/>
        <p:txBody>
          <a:bodyPr/>
          <a:lstStyle/>
          <a:p>
            <a:fld id="{6FD1E829-82B9-4B90-871B-8A41F9C88C9A}" type="slidenum">
              <a:rPr lang="en-GB" smtClean="0"/>
              <a:t>22</a:t>
            </a:fld>
            <a:endParaRPr lang="en-GB" dirty="0"/>
          </a:p>
        </p:txBody>
      </p:sp>
    </p:spTree>
    <p:extLst>
      <p:ext uri="{BB962C8B-B14F-4D97-AF65-F5344CB8AC3E}">
        <p14:creationId xmlns:p14="http://schemas.microsoft.com/office/powerpoint/2010/main" val="3328941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42352901"/>
              </p:ext>
            </p:extLst>
          </p:nvPr>
        </p:nvGraphicFramePr>
        <p:xfrm>
          <a:off x="447454" y="1252729"/>
          <a:ext cx="11365992" cy="5068062"/>
        </p:xfrm>
        <a:graphic>
          <a:graphicData uri="http://schemas.openxmlformats.org/drawingml/2006/table">
            <a:tbl>
              <a:tblPr>
                <a:tableStyleId>{5C22544A-7EE6-4342-B048-85BDC9FD1C3A}</a:tableStyleId>
              </a:tblPr>
              <a:tblGrid>
                <a:gridCol w="1420962">
                  <a:extLst>
                    <a:ext uri="{9D8B030D-6E8A-4147-A177-3AD203B41FA5}">
                      <a16:colId xmlns:a16="http://schemas.microsoft.com/office/drawing/2014/main" val="811264962"/>
                    </a:ext>
                  </a:extLst>
                </a:gridCol>
                <a:gridCol w="2236639">
                  <a:extLst>
                    <a:ext uri="{9D8B030D-6E8A-4147-A177-3AD203B41FA5}">
                      <a16:colId xmlns:a16="http://schemas.microsoft.com/office/drawing/2014/main" val="2982215120"/>
                    </a:ext>
                  </a:extLst>
                </a:gridCol>
                <a:gridCol w="3529584">
                  <a:extLst>
                    <a:ext uri="{9D8B030D-6E8A-4147-A177-3AD203B41FA5}">
                      <a16:colId xmlns:a16="http://schemas.microsoft.com/office/drawing/2014/main" val="4125542420"/>
                    </a:ext>
                  </a:extLst>
                </a:gridCol>
                <a:gridCol w="1442249">
                  <a:extLst>
                    <a:ext uri="{9D8B030D-6E8A-4147-A177-3AD203B41FA5}">
                      <a16:colId xmlns:a16="http://schemas.microsoft.com/office/drawing/2014/main" val="3491063501"/>
                    </a:ext>
                  </a:extLst>
                </a:gridCol>
                <a:gridCol w="2736558">
                  <a:extLst>
                    <a:ext uri="{9D8B030D-6E8A-4147-A177-3AD203B41FA5}">
                      <a16:colId xmlns:a16="http://schemas.microsoft.com/office/drawing/2014/main" val="3037130721"/>
                    </a:ext>
                  </a:extLst>
                </a:gridCol>
              </a:tblGrid>
              <a:tr h="311022">
                <a:tc>
                  <a:txBody>
                    <a:bodyPr/>
                    <a:lstStyle/>
                    <a:p>
                      <a:pPr algn="ctr">
                        <a:lnSpc>
                          <a:spcPct val="107000"/>
                        </a:lnSpc>
                        <a:spcAft>
                          <a:spcPts val="0"/>
                        </a:spcAft>
                      </a:pPr>
                      <a:r>
                        <a:rPr lang="en-GB" sz="1600" b="1" dirty="0">
                          <a:effectLst/>
                          <a:latin typeface="+mj-lt"/>
                        </a:rPr>
                        <a:t>Outcomes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Outcome </a:t>
                      </a:r>
                      <a:r>
                        <a:rPr lang="en-GB" sz="1600" b="1" dirty="0" smtClean="0">
                          <a:effectLst/>
                          <a:latin typeface="+mj-lt"/>
                        </a:rPr>
                        <a:t>Descriptor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Key Performance Indicators (KPIs)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Actuals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smtClean="0">
                          <a:effectLst/>
                          <a:latin typeface="+mj-lt"/>
                          <a:ea typeface="Calibri" panose="020F0502020204030204" pitchFamily="34" charset="0"/>
                          <a:cs typeface="Times New Roman" panose="02020603050405020304" pitchFamily="18" charset="0"/>
                        </a:rPr>
                        <a:t>Comments</a:t>
                      </a:r>
                      <a:r>
                        <a:rPr lang="en-GB" sz="1600" b="1" baseline="0" smtClean="0">
                          <a:effectLst/>
                          <a:latin typeface="+mj-lt"/>
                          <a:ea typeface="Calibri" panose="020F0502020204030204" pitchFamily="34" charset="0"/>
                          <a:cs typeface="Times New Roman" panose="02020603050405020304" pitchFamily="18" charset="0"/>
                        </a:rPr>
                        <a:t> </a:t>
                      </a:r>
                    </a:p>
                    <a:p>
                      <a:pPr algn="ctr">
                        <a:lnSpc>
                          <a:spcPct val="107000"/>
                        </a:lnSpc>
                        <a:spcAft>
                          <a:spcPts val="0"/>
                        </a:spcAft>
                      </a:pP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46195706"/>
                  </a:ext>
                </a:extLst>
              </a:tr>
              <a:tr h="1298321">
                <a:tc rowSpan="2">
                  <a:txBody>
                    <a:bodyPr/>
                    <a:lstStyle/>
                    <a:p>
                      <a:pPr>
                        <a:lnSpc>
                          <a:spcPct val="107000"/>
                        </a:lnSpc>
                        <a:spcAft>
                          <a:spcPts val="0"/>
                        </a:spcAft>
                      </a:pPr>
                      <a:r>
                        <a:rPr lang="en-GB" sz="1200" dirty="0">
                          <a:effectLst/>
                          <a:latin typeface="+mj-lt"/>
                        </a:rPr>
                        <a:t>Victims/survivors have ongoing involvement in the development of the Safe Spaces service </a:t>
                      </a:r>
                    </a:p>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nSpc>
                          <a:spcPct val="107000"/>
                        </a:lnSpc>
                        <a:spcAft>
                          <a:spcPts val="0"/>
                        </a:spcAft>
                      </a:pPr>
                      <a:r>
                        <a:rPr lang="en-GB" sz="1200" dirty="0">
                          <a:effectLst/>
                          <a:latin typeface="+mj-lt"/>
                        </a:rPr>
                        <a:t>Victims/survivors: </a:t>
                      </a:r>
                    </a:p>
                    <a:p>
                      <a:pPr>
                        <a:lnSpc>
                          <a:spcPct val="107000"/>
                        </a:lnSpc>
                        <a:spcAft>
                          <a:spcPts val="0"/>
                        </a:spcAft>
                      </a:pPr>
                      <a:r>
                        <a:rPr lang="en-GB" sz="1200" dirty="0">
                          <a:effectLst/>
                          <a:latin typeface="+mj-lt"/>
                        </a:rPr>
                        <a:t> </a:t>
                      </a:r>
                      <a:endParaRPr lang="en-GB" sz="1200" dirty="0" smtClean="0">
                        <a:solidFill>
                          <a:srgbClr val="000000"/>
                        </a:solidFill>
                        <a:effectLst/>
                        <a:latin typeface="+mj-lt"/>
                        <a:cs typeface="Times New Roman" panose="02020603050405020304" pitchFamily="18" charset="0"/>
                      </a:endParaRPr>
                    </a:p>
                    <a:p>
                      <a:pPr>
                        <a:lnSpc>
                          <a:spcPct val="107000"/>
                        </a:lnSpc>
                        <a:spcAft>
                          <a:spcPts val="0"/>
                        </a:spcAft>
                      </a:pPr>
                      <a:r>
                        <a:rPr lang="en-GB" sz="1200" dirty="0" smtClean="0">
                          <a:effectLst/>
                          <a:latin typeface="+mj-lt"/>
                        </a:rPr>
                        <a:t>Have </a:t>
                      </a:r>
                      <a:r>
                        <a:rPr lang="en-GB" sz="1200" dirty="0">
                          <a:effectLst/>
                          <a:latin typeface="+mj-lt"/>
                        </a:rPr>
                        <a:t>ongoing opportunities to feedback about their experience as a user of the Safe Spaces service </a:t>
                      </a:r>
                    </a:p>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a:effectLst/>
                          <a:latin typeface="+mj-lt"/>
                        </a:rPr>
                        <a:t> </a:t>
                      </a:r>
                      <a:r>
                        <a:rPr lang="en-GB" sz="1400" b="1" dirty="0" smtClean="0">
                          <a:effectLst/>
                          <a:latin typeface="+mj-lt"/>
                        </a:rPr>
                        <a:t>KPI</a:t>
                      </a:r>
                      <a:r>
                        <a:rPr lang="en-GB" sz="1400" b="1" baseline="0" dirty="0" smtClean="0">
                          <a:effectLst/>
                          <a:latin typeface="+mj-lt"/>
                        </a:rPr>
                        <a:t> </a:t>
                      </a:r>
                      <a:r>
                        <a:rPr lang="en-GB" sz="1400" b="1" dirty="0" smtClean="0">
                          <a:effectLst/>
                          <a:latin typeface="+mj-lt"/>
                        </a:rPr>
                        <a:t>42: </a:t>
                      </a:r>
                      <a:r>
                        <a:rPr lang="en-GB" sz="1200" dirty="0" smtClean="0">
                          <a:effectLst/>
                          <a:latin typeface="+mj-lt"/>
                        </a:rPr>
                        <a:t>No of Service User surveys completed: </a:t>
                      </a:r>
                    </a:p>
                    <a:p>
                      <a:pPr>
                        <a:lnSpc>
                          <a:spcPct val="107000"/>
                        </a:lnSpc>
                        <a:spcAft>
                          <a:spcPts val="0"/>
                        </a:spcAft>
                      </a:pPr>
                      <a:r>
                        <a:rPr lang="en-GB" sz="1200" dirty="0" smtClean="0">
                          <a:effectLst/>
                          <a:latin typeface="+mj-lt"/>
                        </a:rPr>
                        <a:t>- Survey to cover services delivered on first call only (text) </a:t>
                      </a:r>
                    </a:p>
                    <a:p>
                      <a:pPr>
                        <a:lnSpc>
                          <a:spcPct val="107000"/>
                        </a:lnSpc>
                        <a:spcAft>
                          <a:spcPts val="0"/>
                        </a:spcAft>
                      </a:pPr>
                      <a:r>
                        <a:rPr lang="en-GB" sz="1200" dirty="0" smtClean="0">
                          <a:effectLst/>
                          <a:latin typeface="+mj-lt"/>
                        </a:rPr>
                        <a:t>- Survey to cover immediate support and intervention (text) </a:t>
                      </a:r>
                    </a:p>
                    <a:p>
                      <a:pPr>
                        <a:lnSpc>
                          <a:spcPct val="107000"/>
                        </a:lnSpc>
                        <a:spcAft>
                          <a:spcPts val="0"/>
                        </a:spcAft>
                      </a:pPr>
                      <a:r>
                        <a:rPr lang="en-GB" sz="1200" dirty="0" smtClean="0">
                          <a:effectLst/>
                          <a:latin typeface="+mj-lt"/>
                        </a:rPr>
                        <a:t>- Survey to cover delivery of support (long term) – Short online survey </a:t>
                      </a:r>
                    </a:p>
                    <a:p>
                      <a:pPr>
                        <a:lnSpc>
                          <a:spcPct val="107000"/>
                        </a:lnSpc>
                        <a:spcAft>
                          <a:spcPts val="0"/>
                        </a:spcAft>
                      </a:pPr>
                      <a:endParaRPr lang="en-GB" sz="1200" dirty="0">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endParaRPr lang="en-GB" sz="1200" baseline="0" dirty="0" smtClean="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200" baseline="0" dirty="0" smtClean="0">
                          <a:solidFill>
                            <a:schemeClr val="tx1"/>
                          </a:solidFill>
                          <a:effectLst/>
                          <a:latin typeface="+mj-lt"/>
                          <a:ea typeface="Calibri" panose="020F0502020204030204" pitchFamily="34" charset="0"/>
                          <a:cs typeface="Times New Roman" panose="02020603050405020304" pitchFamily="18" charset="0"/>
                        </a:rPr>
                        <a:t>Number received back is  1</a:t>
                      </a:r>
                    </a:p>
                    <a:p>
                      <a:pPr>
                        <a:lnSpc>
                          <a:spcPct val="107000"/>
                        </a:lnSpc>
                        <a:spcAft>
                          <a:spcPts val="0"/>
                        </a:spcAft>
                      </a:pPr>
                      <a:endParaRPr lang="en-GB" sz="1200" baseline="0" dirty="0" smtClean="0">
                        <a:solidFill>
                          <a:srgbClr val="FF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200" baseline="0" dirty="0" smtClean="0">
                        <a:solidFill>
                          <a:srgbClr val="FF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200" baseline="0" dirty="0" smtClean="0">
                        <a:solidFill>
                          <a:srgbClr val="FF0000"/>
                        </a:solidFill>
                        <a:effectLst/>
                        <a:latin typeface="+mj-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kern="1200" baseline="0" dirty="0" smtClean="0">
                          <a:solidFill>
                            <a:srgbClr val="000000"/>
                          </a:solidFill>
                          <a:effectLst/>
                          <a:latin typeface="+mn-lt"/>
                          <a:ea typeface="Calibri" panose="020F0502020204030204" pitchFamily="34" charset="0"/>
                          <a:cs typeface="Times New Roman" panose="02020603050405020304" pitchFamily="18" charset="0"/>
                        </a:rPr>
                        <a:t>Response Rate = 6 % </a:t>
                      </a:r>
                    </a:p>
                    <a:p>
                      <a:pPr>
                        <a:lnSpc>
                          <a:spcPct val="107000"/>
                        </a:lnSpc>
                        <a:spcAft>
                          <a:spcPts val="0"/>
                        </a:spcAft>
                      </a:pPr>
                      <a:endParaRPr lang="en-GB" sz="1200" baseline="0" dirty="0" smtClean="0">
                        <a:solidFill>
                          <a:srgbClr val="FF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200" baseline="0" dirty="0" smtClean="0">
                        <a:solidFill>
                          <a:srgbClr val="FF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endParaRPr lang="en-GB" sz="120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200" baseline="0" dirty="0" smtClean="0">
                          <a:solidFill>
                            <a:srgbClr val="000000"/>
                          </a:solidFill>
                          <a:effectLst/>
                          <a:latin typeface="+mj-lt"/>
                          <a:ea typeface="Calibri" panose="020F0502020204030204" pitchFamily="34" charset="0"/>
                          <a:cs typeface="Times New Roman" panose="02020603050405020304" pitchFamily="18" charset="0"/>
                        </a:rPr>
                        <a:t>18  survey monkey links sent out to cases that were closed since 01 January and where users had given consent to contact. </a:t>
                      </a:r>
                    </a:p>
                    <a:p>
                      <a:pPr>
                        <a:lnSpc>
                          <a:spcPct val="107000"/>
                        </a:lnSpc>
                        <a:spcAft>
                          <a:spcPts val="0"/>
                        </a:spcAft>
                      </a:pPr>
                      <a:r>
                        <a:rPr lang="en-GB" sz="1200" baseline="0" dirty="0" smtClean="0">
                          <a:solidFill>
                            <a:srgbClr val="000000"/>
                          </a:solidFill>
                          <a:effectLst/>
                          <a:latin typeface="+mj-lt"/>
                          <a:ea typeface="Calibri" panose="020F0502020204030204" pitchFamily="34" charset="0"/>
                          <a:cs typeface="Times New Roman" panose="02020603050405020304" pitchFamily="18" charset="0"/>
                        </a:rPr>
                        <a:t> </a:t>
                      </a:r>
                    </a:p>
                    <a:p>
                      <a:pPr>
                        <a:lnSpc>
                          <a:spcPct val="107000"/>
                        </a:lnSpc>
                        <a:spcAft>
                          <a:spcPts val="0"/>
                        </a:spcAft>
                      </a:pPr>
                      <a:r>
                        <a:rPr lang="en-GB" sz="1200" baseline="0" dirty="0" smtClean="0">
                          <a:solidFill>
                            <a:srgbClr val="000000"/>
                          </a:solidFill>
                          <a:effectLst/>
                          <a:latin typeface="+mj-lt"/>
                          <a:ea typeface="Calibri" panose="020F0502020204030204" pitchFamily="34" charset="0"/>
                          <a:cs typeface="Times New Roman" panose="02020603050405020304" pitchFamily="18" charset="0"/>
                        </a:rPr>
                        <a:t>Survey monkey links are not sent to non -qualifying cases </a:t>
                      </a:r>
                    </a:p>
                    <a:p>
                      <a:pPr>
                        <a:lnSpc>
                          <a:spcPct val="107000"/>
                        </a:lnSpc>
                        <a:spcAft>
                          <a:spcPts val="0"/>
                        </a:spcAft>
                      </a:pPr>
                      <a:endParaRPr lang="en-GB" sz="1200" baseline="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200" baseline="0" dirty="0" smtClean="0">
                          <a:solidFill>
                            <a:srgbClr val="000000"/>
                          </a:solidFill>
                          <a:effectLst/>
                          <a:latin typeface="+mj-lt"/>
                          <a:ea typeface="Calibri" panose="020F0502020204030204" pitchFamily="34" charset="0"/>
                          <a:cs typeface="Times New Roman" panose="02020603050405020304" pitchFamily="18" charset="0"/>
                        </a:rPr>
                        <a:t>1 feedback form was not sent to a client as it was felt that it could be triggering for them due to their poor mental health.</a:t>
                      </a:r>
                    </a:p>
                    <a:p>
                      <a:pPr>
                        <a:lnSpc>
                          <a:spcPct val="107000"/>
                        </a:lnSpc>
                        <a:spcAft>
                          <a:spcPts val="0"/>
                        </a:spcAft>
                      </a:pPr>
                      <a:r>
                        <a:rPr lang="en-GB" sz="1200" baseline="0" dirty="0" smtClean="0">
                          <a:solidFill>
                            <a:srgbClr val="000000"/>
                          </a:solidFill>
                          <a:effectLst/>
                          <a:latin typeface="+mj-lt"/>
                          <a:ea typeface="Calibri" panose="020F0502020204030204" pitchFamily="34" charset="0"/>
                          <a:cs typeface="Times New Roman" panose="02020603050405020304" pitchFamily="18" charset="0"/>
                        </a:rPr>
                        <a:t> </a:t>
                      </a:r>
                    </a:p>
                    <a:p>
                      <a:pPr>
                        <a:lnSpc>
                          <a:spcPct val="107000"/>
                        </a:lnSpc>
                        <a:spcAft>
                          <a:spcPts val="0"/>
                        </a:spcAft>
                      </a:pPr>
                      <a:endParaRPr lang="en-GB" sz="1200" baseline="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200" baseline="0" dirty="0" smtClean="0">
                          <a:solidFill>
                            <a:srgbClr val="000000"/>
                          </a:solidFill>
                          <a:effectLst/>
                          <a:latin typeface="+mj-lt"/>
                          <a:ea typeface="Calibri" panose="020F0502020204030204" pitchFamily="34" charset="0"/>
                          <a:cs typeface="Times New Roman" panose="02020603050405020304" pitchFamily="18" charset="0"/>
                        </a:rPr>
                        <a:t>Please also see narrative for supporting information relating to this KPI</a:t>
                      </a:r>
                    </a:p>
                    <a:p>
                      <a:pPr>
                        <a:lnSpc>
                          <a:spcPct val="107000"/>
                        </a:lnSpc>
                        <a:spcAft>
                          <a:spcPts val="0"/>
                        </a:spcAft>
                      </a:pP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61635407"/>
                  </a:ext>
                </a:extLst>
              </a:tr>
              <a:tr h="1298321">
                <a:tc vMerge="1">
                  <a:txBody>
                    <a:bodyPr/>
                    <a:lstStyle/>
                    <a:p>
                      <a:pPr>
                        <a:lnSpc>
                          <a:spcPct val="107000"/>
                        </a:lnSpc>
                        <a:spcAft>
                          <a:spcPts val="0"/>
                        </a:spcAft>
                      </a:pP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nSpc>
                          <a:spcPct val="107000"/>
                        </a:lnSpc>
                        <a:spcAft>
                          <a:spcPts val="0"/>
                        </a:spcAft>
                      </a:pP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b="1" kern="1200" dirty="0" smtClean="0">
                          <a:solidFill>
                            <a:schemeClr val="dk1"/>
                          </a:solidFill>
                          <a:effectLst/>
                          <a:latin typeface="+mj-lt"/>
                          <a:ea typeface="+mn-ea"/>
                          <a:cs typeface="+mn-cs"/>
                        </a:rPr>
                        <a:t>KPI</a:t>
                      </a:r>
                      <a:r>
                        <a:rPr lang="en-GB" sz="1400" b="1" kern="1200" baseline="0" dirty="0" smtClean="0">
                          <a:solidFill>
                            <a:schemeClr val="dk1"/>
                          </a:solidFill>
                          <a:effectLst/>
                          <a:latin typeface="+mj-lt"/>
                          <a:ea typeface="+mn-ea"/>
                          <a:cs typeface="+mn-cs"/>
                        </a:rPr>
                        <a:t> 4</a:t>
                      </a:r>
                      <a:r>
                        <a:rPr lang="en-GB" sz="1400" b="1" kern="1200" dirty="0" smtClean="0">
                          <a:solidFill>
                            <a:schemeClr val="dk1"/>
                          </a:solidFill>
                          <a:effectLst/>
                          <a:latin typeface="+mj-lt"/>
                          <a:ea typeface="+mn-ea"/>
                          <a:cs typeface="+mn-cs"/>
                        </a:rPr>
                        <a:t>3: </a:t>
                      </a:r>
                      <a:r>
                        <a:rPr lang="en-GB" sz="1200" kern="1200" dirty="0" smtClean="0">
                          <a:solidFill>
                            <a:schemeClr val="dk1"/>
                          </a:solidFill>
                          <a:effectLst/>
                          <a:latin typeface="+mj-lt"/>
                          <a:ea typeface="+mn-ea"/>
                          <a:cs typeface="+mn-cs"/>
                        </a:rPr>
                        <a:t>Victim/survivor engagement and development plan produced by Victim Support in consultation with victim/survivor representatives from the Church of England and Catholic Church in England and Wales by November 2020. </a:t>
                      </a:r>
                    </a:p>
                    <a:p>
                      <a:r>
                        <a:rPr lang="en-GB" sz="1800" kern="1200" dirty="0" smtClean="0">
                          <a:solidFill>
                            <a:schemeClr val="dk1"/>
                          </a:solidFill>
                          <a:effectLst/>
                          <a:latin typeface="+mn-lt"/>
                          <a:ea typeface="+mn-ea"/>
                          <a:cs typeface="+mn-cs"/>
                        </a:rPr>
                        <a:t> </a:t>
                      </a:r>
                    </a:p>
                    <a:p>
                      <a:pPr>
                        <a:lnSpc>
                          <a:spcPct val="107000"/>
                        </a:lnSpc>
                        <a:spcAft>
                          <a:spcPts val="0"/>
                        </a:spcAft>
                      </a:pPr>
                      <a:endParaRPr lang="en-GB" sz="1200" dirty="0">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smtClean="0">
                          <a:solidFill>
                            <a:srgbClr val="000000"/>
                          </a:solidFill>
                          <a:effectLst/>
                          <a:latin typeface="+mj-lt"/>
                          <a:ea typeface="Calibri" panose="020F0502020204030204" pitchFamily="34" charset="0"/>
                          <a:cs typeface="Times New Roman" panose="02020603050405020304" pitchFamily="18" charset="0"/>
                        </a:rPr>
                        <a:t>See narrative report</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6617961"/>
                  </a:ext>
                </a:extLst>
              </a:tr>
            </a:tbl>
          </a:graphicData>
        </a:graphic>
      </p:graphicFrame>
      <p:sp>
        <p:nvSpPr>
          <p:cNvPr id="7" name="Title 1"/>
          <p:cNvSpPr>
            <a:spLocks noGrp="1"/>
          </p:cNvSpPr>
          <p:nvPr>
            <p:ph type="title"/>
          </p:nvPr>
        </p:nvSpPr>
        <p:spPr>
          <a:xfrm>
            <a:off x="447454" y="393191"/>
            <a:ext cx="5636674" cy="671023"/>
          </a:xfrm>
        </p:spPr>
        <p:txBody>
          <a:bodyPr>
            <a:normAutofit/>
          </a:bodyPr>
          <a:lstStyle/>
          <a:p>
            <a:r>
              <a:rPr lang="en-GB" sz="3600" dirty="0" smtClean="0"/>
              <a:t>Number of User Surveys </a:t>
            </a:r>
            <a:endParaRPr lang="en-GB" sz="3600" dirty="0"/>
          </a:p>
        </p:txBody>
      </p:sp>
      <p:sp>
        <p:nvSpPr>
          <p:cNvPr id="8" name="Slide Number Placeholder 7"/>
          <p:cNvSpPr>
            <a:spLocks noGrp="1"/>
          </p:cNvSpPr>
          <p:nvPr>
            <p:ph type="sldNum" sz="quarter" idx="12"/>
          </p:nvPr>
        </p:nvSpPr>
        <p:spPr/>
        <p:txBody>
          <a:bodyPr/>
          <a:lstStyle/>
          <a:p>
            <a:fld id="{6FD1E829-82B9-4B90-871B-8A41F9C88C9A}" type="slidenum">
              <a:rPr lang="en-GB" smtClean="0"/>
              <a:t>23</a:t>
            </a:fld>
            <a:endParaRPr lang="en-GB" dirty="0"/>
          </a:p>
        </p:txBody>
      </p:sp>
    </p:spTree>
    <p:extLst>
      <p:ext uri="{BB962C8B-B14F-4D97-AF65-F5344CB8AC3E}">
        <p14:creationId xmlns:p14="http://schemas.microsoft.com/office/powerpoint/2010/main" val="23063659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3321"/>
            <a:ext cx="10515600" cy="385748"/>
          </a:xfrm>
        </p:spPr>
        <p:txBody>
          <a:bodyPr>
            <a:normAutofit fontScale="90000"/>
          </a:bodyPr>
          <a:lstStyle/>
          <a:p>
            <a:r>
              <a:rPr lang="en-GB" sz="2400" dirty="0" smtClean="0"/>
              <a:t>End of Service Surveys – Cumulative KPI Information Breakdown </a:t>
            </a:r>
            <a:endParaRPr lang="en-GB"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21431763"/>
              </p:ext>
            </p:extLst>
          </p:nvPr>
        </p:nvGraphicFramePr>
        <p:xfrm>
          <a:off x="443046" y="701881"/>
          <a:ext cx="10251848" cy="5214457"/>
        </p:xfrm>
        <a:graphic>
          <a:graphicData uri="http://schemas.openxmlformats.org/drawingml/2006/table">
            <a:tbl>
              <a:tblPr firstRow="1" bandRow="1">
                <a:tableStyleId>{F5AB1C69-6EDB-4FF4-983F-18BD219EF322}</a:tableStyleId>
              </a:tblPr>
              <a:tblGrid>
                <a:gridCol w="666935">
                  <a:extLst>
                    <a:ext uri="{9D8B030D-6E8A-4147-A177-3AD203B41FA5}">
                      <a16:colId xmlns:a16="http://schemas.microsoft.com/office/drawing/2014/main" val="2462513742"/>
                    </a:ext>
                  </a:extLst>
                </a:gridCol>
                <a:gridCol w="1032233">
                  <a:extLst>
                    <a:ext uri="{9D8B030D-6E8A-4147-A177-3AD203B41FA5}">
                      <a16:colId xmlns:a16="http://schemas.microsoft.com/office/drawing/2014/main" val="397967004"/>
                    </a:ext>
                  </a:extLst>
                </a:gridCol>
                <a:gridCol w="1027185">
                  <a:extLst>
                    <a:ext uri="{9D8B030D-6E8A-4147-A177-3AD203B41FA5}">
                      <a16:colId xmlns:a16="http://schemas.microsoft.com/office/drawing/2014/main" val="3581297514"/>
                    </a:ext>
                  </a:extLst>
                </a:gridCol>
                <a:gridCol w="1124345">
                  <a:extLst>
                    <a:ext uri="{9D8B030D-6E8A-4147-A177-3AD203B41FA5}">
                      <a16:colId xmlns:a16="http://schemas.microsoft.com/office/drawing/2014/main" val="1719405772"/>
                    </a:ext>
                  </a:extLst>
                </a:gridCol>
                <a:gridCol w="1129553">
                  <a:extLst>
                    <a:ext uri="{9D8B030D-6E8A-4147-A177-3AD203B41FA5}">
                      <a16:colId xmlns:a16="http://schemas.microsoft.com/office/drawing/2014/main" val="2104723120"/>
                    </a:ext>
                  </a:extLst>
                </a:gridCol>
                <a:gridCol w="1102659">
                  <a:extLst>
                    <a:ext uri="{9D8B030D-6E8A-4147-A177-3AD203B41FA5}">
                      <a16:colId xmlns:a16="http://schemas.microsoft.com/office/drawing/2014/main" val="657003377"/>
                    </a:ext>
                  </a:extLst>
                </a:gridCol>
                <a:gridCol w="1138867">
                  <a:extLst>
                    <a:ext uri="{9D8B030D-6E8A-4147-A177-3AD203B41FA5}">
                      <a16:colId xmlns:a16="http://schemas.microsoft.com/office/drawing/2014/main" val="1497477609"/>
                    </a:ext>
                  </a:extLst>
                </a:gridCol>
                <a:gridCol w="1120589">
                  <a:extLst>
                    <a:ext uri="{9D8B030D-6E8A-4147-A177-3AD203B41FA5}">
                      <a16:colId xmlns:a16="http://schemas.microsoft.com/office/drawing/2014/main" val="2456128439"/>
                    </a:ext>
                  </a:extLst>
                </a:gridCol>
                <a:gridCol w="860611">
                  <a:extLst>
                    <a:ext uri="{9D8B030D-6E8A-4147-A177-3AD203B41FA5}">
                      <a16:colId xmlns:a16="http://schemas.microsoft.com/office/drawing/2014/main" val="3409125644"/>
                    </a:ext>
                  </a:extLst>
                </a:gridCol>
                <a:gridCol w="1048871">
                  <a:extLst>
                    <a:ext uri="{9D8B030D-6E8A-4147-A177-3AD203B41FA5}">
                      <a16:colId xmlns:a16="http://schemas.microsoft.com/office/drawing/2014/main" val="3346891284"/>
                    </a:ext>
                  </a:extLst>
                </a:gridCol>
              </a:tblGrid>
              <a:tr h="854877">
                <a:tc>
                  <a:txBody>
                    <a:bodyPr/>
                    <a:lstStyle/>
                    <a:p>
                      <a:r>
                        <a:rPr lang="en-GB" dirty="0" smtClean="0"/>
                        <a:t>KPI</a:t>
                      </a:r>
                      <a:endParaRPr lang="en-GB" dirty="0"/>
                    </a:p>
                  </a:txBody>
                  <a:tcPr/>
                </a:tc>
                <a:tc>
                  <a:txBody>
                    <a:bodyPr/>
                    <a:lstStyle/>
                    <a:p>
                      <a:r>
                        <a:rPr lang="en-GB" sz="1100" dirty="0" smtClean="0"/>
                        <a:t>Q4 2021</a:t>
                      </a:r>
                    </a:p>
                    <a:p>
                      <a:r>
                        <a:rPr lang="en-GB" sz="1100" dirty="0" smtClean="0"/>
                        <a:t>Jan – Mar</a:t>
                      </a:r>
                    </a:p>
                    <a:p>
                      <a:r>
                        <a:rPr lang="en-GB" sz="1100" dirty="0" smtClean="0"/>
                        <a:t>Returns &amp; </a:t>
                      </a:r>
                    </a:p>
                    <a:p>
                      <a:r>
                        <a:rPr lang="en-GB" sz="1100" dirty="0" smtClean="0"/>
                        <a:t>% satisfaction</a:t>
                      </a:r>
                      <a:endParaRPr lang="en-GB" sz="1100" dirty="0"/>
                    </a:p>
                  </a:txBody>
                  <a:tcPr/>
                </a:tc>
                <a:tc>
                  <a:txBody>
                    <a:bodyPr/>
                    <a:lstStyle/>
                    <a:p>
                      <a:r>
                        <a:rPr lang="en-GB" sz="1100" dirty="0" smtClean="0"/>
                        <a:t>Q1 2021</a:t>
                      </a:r>
                    </a:p>
                    <a:p>
                      <a:r>
                        <a:rPr lang="en-GB" sz="1100" dirty="0" smtClean="0"/>
                        <a:t>Apr</a:t>
                      </a:r>
                      <a:r>
                        <a:rPr lang="en-GB" sz="1100" baseline="0" dirty="0" smtClean="0"/>
                        <a:t> – Jun</a:t>
                      </a:r>
                    </a:p>
                    <a:p>
                      <a:r>
                        <a:rPr lang="en-GB" sz="1100" baseline="0" dirty="0" smtClean="0"/>
                        <a:t>Returns &amp;</a:t>
                      </a:r>
                    </a:p>
                    <a:p>
                      <a:r>
                        <a:rPr lang="en-GB" sz="1100" baseline="0" dirty="0" smtClean="0"/>
                        <a:t>% satisfaction</a:t>
                      </a:r>
                      <a:endParaRPr lang="en-GB" sz="1100" dirty="0"/>
                    </a:p>
                  </a:txBody>
                  <a:tcPr/>
                </a:tc>
                <a:tc>
                  <a:txBody>
                    <a:bodyPr/>
                    <a:lstStyle/>
                    <a:p>
                      <a:r>
                        <a:rPr lang="en-GB" sz="1100" dirty="0" smtClean="0"/>
                        <a:t>Q2 2021</a:t>
                      </a:r>
                    </a:p>
                    <a:p>
                      <a:r>
                        <a:rPr lang="en-GB" sz="1100" dirty="0" smtClean="0"/>
                        <a:t>July – Sept</a:t>
                      </a:r>
                    </a:p>
                    <a:p>
                      <a:r>
                        <a:rPr lang="en-GB" sz="1100" dirty="0" smtClean="0"/>
                        <a:t>Returns &amp; </a:t>
                      </a:r>
                    </a:p>
                    <a:p>
                      <a:r>
                        <a:rPr lang="en-GB" sz="1100" dirty="0" smtClean="0"/>
                        <a:t>% satisfaction</a:t>
                      </a:r>
                      <a:endParaRPr lang="en-GB" sz="1100" dirty="0"/>
                    </a:p>
                  </a:txBody>
                  <a:tcPr/>
                </a:tc>
                <a:tc>
                  <a:txBody>
                    <a:bodyPr/>
                    <a:lstStyle/>
                    <a:p>
                      <a:r>
                        <a:rPr lang="en-GB" sz="1400" dirty="0" smtClean="0">
                          <a:solidFill>
                            <a:schemeClr val="tx1"/>
                          </a:solidFill>
                        </a:rPr>
                        <a:t>*</a:t>
                      </a:r>
                      <a:r>
                        <a:rPr lang="en-GB" sz="1400" dirty="0" smtClean="0"/>
                        <a:t>Q3 2021</a:t>
                      </a:r>
                    </a:p>
                    <a:p>
                      <a:r>
                        <a:rPr lang="en-GB" sz="1100" dirty="0" smtClean="0"/>
                        <a:t>Oct – Dec</a:t>
                      </a:r>
                      <a:r>
                        <a:rPr lang="en-GB" sz="1100" baseline="0" dirty="0" smtClean="0"/>
                        <a:t> </a:t>
                      </a:r>
                    </a:p>
                    <a:p>
                      <a:r>
                        <a:rPr lang="en-GB" sz="1100" baseline="0" dirty="0" smtClean="0"/>
                        <a:t>Returns &amp; </a:t>
                      </a:r>
                    </a:p>
                    <a:p>
                      <a:r>
                        <a:rPr lang="en-GB" sz="1100" baseline="0" dirty="0" smtClean="0"/>
                        <a:t>% satisfaction</a:t>
                      </a:r>
                      <a:endParaRPr lang="en-GB" sz="1100" dirty="0"/>
                    </a:p>
                  </a:txBody>
                  <a:tcPr/>
                </a:tc>
                <a:tc>
                  <a:txBody>
                    <a:bodyPr/>
                    <a:lstStyle/>
                    <a:p>
                      <a:r>
                        <a:rPr lang="en-GB" sz="1400" dirty="0" smtClean="0"/>
                        <a:t>Q4 2022</a:t>
                      </a:r>
                    </a:p>
                    <a:p>
                      <a:r>
                        <a:rPr lang="en-GB" sz="1100" dirty="0" smtClean="0"/>
                        <a:t>Jan</a:t>
                      </a:r>
                      <a:r>
                        <a:rPr lang="en-GB" sz="1100" baseline="0" dirty="0" smtClean="0"/>
                        <a:t> – Mar </a:t>
                      </a:r>
                    </a:p>
                    <a:p>
                      <a:r>
                        <a:rPr lang="en-GB" sz="1100" baseline="0" dirty="0" smtClean="0"/>
                        <a:t>Returns &amp;</a:t>
                      </a:r>
                    </a:p>
                    <a:p>
                      <a:r>
                        <a:rPr lang="en-GB" sz="1100" baseline="0" dirty="0" smtClean="0"/>
                        <a:t> % satisfaction</a:t>
                      </a:r>
                      <a:endParaRPr lang="en-GB" sz="1100" dirty="0"/>
                    </a:p>
                  </a:txBody>
                  <a:tcPr/>
                </a:tc>
                <a:tc>
                  <a:txBody>
                    <a:bodyPr/>
                    <a:lstStyle/>
                    <a:p>
                      <a:r>
                        <a:rPr lang="en-GB" sz="1400" dirty="0" smtClean="0"/>
                        <a:t>Q1  2022</a:t>
                      </a:r>
                    </a:p>
                    <a:p>
                      <a:r>
                        <a:rPr lang="en-GB" sz="1100" dirty="0" smtClean="0"/>
                        <a:t>Apr – Jun</a:t>
                      </a:r>
                      <a:r>
                        <a:rPr lang="en-GB" sz="1100" baseline="0" dirty="0"/>
                        <a:t> </a:t>
                      </a:r>
                      <a:endParaRPr lang="en-GB" sz="1100" baseline="0" dirty="0" smtClean="0"/>
                    </a:p>
                    <a:p>
                      <a:r>
                        <a:rPr lang="en-GB" sz="1100" baseline="0" dirty="0" smtClean="0"/>
                        <a:t>Returns &amp; </a:t>
                      </a:r>
                    </a:p>
                    <a:p>
                      <a:r>
                        <a:rPr lang="en-GB" sz="1100" baseline="0" dirty="0" smtClean="0"/>
                        <a:t>% satisfaction</a:t>
                      </a:r>
                      <a:endParaRPr lang="en-GB" sz="1100" dirty="0" smtClean="0"/>
                    </a:p>
                  </a:txBody>
                  <a:tcPr/>
                </a:tc>
                <a:tc>
                  <a:txBody>
                    <a:bodyPr/>
                    <a:lstStyle/>
                    <a:p>
                      <a:r>
                        <a:rPr lang="en-GB" sz="1400" dirty="0" smtClean="0"/>
                        <a:t>Q2 2022</a:t>
                      </a:r>
                    </a:p>
                    <a:p>
                      <a:r>
                        <a:rPr lang="en-GB" sz="1100" dirty="0" smtClean="0"/>
                        <a:t>July – Sept</a:t>
                      </a:r>
                    </a:p>
                    <a:p>
                      <a:r>
                        <a:rPr lang="en-GB" sz="1100" dirty="0" smtClean="0"/>
                        <a:t>Returns &amp; </a:t>
                      </a:r>
                    </a:p>
                    <a:p>
                      <a:r>
                        <a:rPr lang="en-GB" sz="1100" dirty="0" smtClean="0"/>
                        <a:t>% satisfaction</a:t>
                      </a:r>
                      <a:endParaRPr lang="en-GB" sz="1100" dirty="0"/>
                    </a:p>
                  </a:txBody>
                  <a:tcPr/>
                </a:tc>
                <a:tc>
                  <a:txBody>
                    <a:bodyPr/>
                    <a:lstStyle/>
                    <a:p>
                      <a:r>
                        <a:rPr lang="en-GB" sz="1100" dirty="0" smtClean="0"/>
                        <a:t>Cumulative</a:t>
                      </a:r>
                      <a:r>
                        <a:rPr lang="en-GB" sz="1100" baseline="0" dirty="0" smtClean="0"/>
                        <a:t> % satisfaction </a:t>
                      </a:r>
                      <a:endParaRPr lang="en-GB" sz="1100" dirty="0"/>
                    </a:p>
                  </a:txBody>
                  <a:tcPr/>
                </a:tc>
                <a:tc>
                  <a:txBody>
                    <a:bodyPr/>
                    <a:lstStyle/>
                    <a:p>
                      <a:r>
                        <a:rPr lang="en-GB" sz="1100" dirty="0" smtClean="0"/>
                        <a:t>Minimum % satisfaction target as per contract</a:t>
                      </a:r>
                      <a:endParaRPr lang="en-GB" sz="1100" dirty="0"/>
                    </a:p>
                  </a:txBody>
                  <a:tcPr/>
                </a:tc>
                <a:extLst>
                  <a:ext uri="{0D108BD9-81ED-4DB2-BD59-A6C34878D82A}">
                    <a16:rowId xmlns:a16="http://schemas.microsoft.com/office/drawing/2014/main" val="1953094566"/>
                  </a:ext>
                </a:extLst>
              </a:tr>
              <a:tr h="320579">
                <a:tc>
                  <a:txBody>
                    <a:bodyPr/>
                    <a:lstStyle/>
                    <a:p>
                      <a:r>
                        <a:rPr lang="en-GB" sz="1400" dirty="0" smtClean="0">
                          <a:latin typeface="+mj-lt"/>
                        </a:rPr>
                        <a:t>KPI 3</a:t>
                      </a:r>
                      <a:endParaRPr lang="en-GB" sz="1400" dirty="0">
                        <a:latin typeface="+mj-lt"/>
                      </a:endParaRPr>
                    </a:p>
                  </a:txBody>
                  <a:tcPr/>
                </a:tc>
                <a:tc>
                  <a:txBody>
                    <a:bodyPr/>
                    <a:lstStyle/>
                    <a:p>
                      <a:pPr algn="ctr"/>
                      <a:r>
                        <a:rPr lang="en-GB" sz="1200" dirty="0" smtClean="0">
                          <a:latin typeface="+mj-lt"/>
                        </a:rPr>
                        <a:t>2 /100%</a:t>
                      </a:r>
                      <a:endParaRPr lang="en-GB" sz="1200" dirty="0">
                        <a:latin typeface="+mj-lt"/>
                      </a:endParaRPr>
                    </a:p>
                  </a:txBody>
                  <a:tcPr/>
                </a:tc>
                <a:tc>
                  <a:txBody>
                    <a:bodyPr/>
                    <a:lstStyle/>
                    <a:p>
                      <a:pPr algn="ctr"/>
                      <a:r>
                        <a:rPr lang="en-GB" sz="1200" dirty="0" smtClean="0">
                          <a:latin typeface="+mj-lt"/>
                        </a:rPr>
                        <a:t>5</a:t>
                      </a:r>
                      <a:r>
                        <a:rPr lang="en-GB" sz="1200" baseline="0" dirty="0" smtClean="0">
                          <a:latin typeface="+mj-lt"/>
                        </a:rPr>
                        <a:t> /100%</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r>
                        <a:rPr lang="en-GB" sz="1200" dirty="0" smtClean="0">
                          <a:latin typeface="+mj-lt"/>
                        </a:rPr>
                        <a:t>9 / 67%</a:t>
                      </a:r>
                      <a:endParaRPr lang="en-GB" sz="1200" dirty="0">
                        <a:latin typeface="+mj-lt"/>
                      </a:endParaRPr>
                    </a:p>
                  </a:txBody>
                  <a:tcPr/>
                </a:tc>
                <a:tc>
                  <a:txBody>
                    <a:bodyPr/>
                    <a:lstStyle/>
                    <a:p>
                      <a:pPr algn="ctr"/>
                      <a:r>
                        <a:rPr lang="en-GB" sz="1200" dirty="0" smtClean="0">
                          <a:latin typeface="+mj-lt"/>
                        </a:rPr>
                        <a:t>1 / 100%</a:t>
                      </a:r>
                      <a:endParaRPr lang="en-GB" sz="1200" dirty="0">
                        <a:latin typeface="+mj-lt"/>
                      </a:endParaRPr>
                    </a:p>
                  </a:txBody>
                  <a:tcPr/>
                </a:tc>
                <a:tc>
                  <a:txBody>
                    <a:bodyPr/>
                    <a:lstStyle/>
                    <a:p>
                      <a:pPr algn="ctr"/>
                      <a:endParaRPr lang="en-GB" sz="1200" dirty="0">
                        <a:latin typeface="+mj-lt"/>
                      </a:endParaRPr>
                    </a:p>
                  </a:txBody>
                  <a:tcPr/>
                </a:tc>
                <a:tc>
                  <a:txBody>
                    <a:bodyPr/>
                    <a:lstStyle/>
                    <a:p>
                      <a:pPr algn="ctr"/>
                      <a:endParaRPr lang="en-GB" sz="1200" dirty="0">
                        <a:latin typeface="+mj-lt"/>
                      </a:endParaRPr>
                    </a:p>
                  </a:txBody>
                  <a:tcPr/>
                </a:tc>
                <a:tc>
                  <a:txBody>
                    <a:bodyPr/>
                    <a:lstStyle/>
                    <a:p>
                      <a:pPr algn="ctr"/>
                      <a:r>
                        <a:rPr lang="en-GB" sz="1200" dirty="0" smtClean="0">
                          <a:latin typeface="+mj-lt"/>
                        </a:rPr>
                        <a:t>93.4%</a:t>
                      </a:r>
                      <a:endParaRPr lang="en-GB" sz="1200" dirty="0">
                        <a:latin typeface="+mj-lt"/>
                      </a:endParaRPr>
                    </a:p>
                  </a:txBody>
                  <a:tcPr/>
                </a:tc>
                <a:tc>
                  <a:txBody>
                    <a:bodyPr/>
                    <a:lstStyle/>
                    <a:p>
                      <a:pPr algn="ctr"/>
                      <a:r>
                        <a:rPr lang="en-GB" sz="1200" dirty="0" smtClean="0">
                          <a:latin typeface="+mj-lt"/>
                        </a:rPr>
                        <a:t>70%</a:t>
                      </a:r>
                      <a:endParaRPr lang="en-GB" sz="1200" dirty="0">
                        <a:latin typeface="+mj-lt"/>
                      </a:endParaRPr>
                    </a:p>
                  </a:txBody>
                  <a:tcPr/>
                </a:tc>
                <a:extLst>
                  <a:ext uri="{0D108BD9-81ED-4DB2-BD59-A6C34878D82A}">
                    <a16:rowId xmlns:a16="http://schemas.microsoft.com/office/drawing/2014/main" val="792019845"/>
                  </a:ext>
                </a:extLst>
              </a:tr>
              <a:tr h="320579">
                <a:tc>
                  <a:txBody>
                    <a:bodyPr/>
                    <a:lstStyle/>
                    <a:p>
                      <a:r>
                        <a:rPr lang="en-GB" sz="1400" dirty="0" smtClean="0">
                          <a:latin typeface="+mj-lt"/>
                        </a:rPr>
                        <a:t>KPI</a:t>
                      </a:r>
                      <a:r>
                        <a:rPr lang="en-GB" sz="1400" baseline="0" dirty="0" smtClean="0">
                          <a:latin typeface="+mj-lt"/>
                        </a:rPr>
                        <a:t> 4</a:t>
                      </a:r>
                      <a:endParaRPr lang="en-GB" sz="1400" dirty="0">
                        <a:latin typeface="+mj-lt"/>
                      </a:endParaRPr>
                    </a:p>
                  </a:txBody>
                  <a:tcPr/>
                </a:tc>
                <a:tc>
                  <a:txBody>
                    <a:bodyPr/>
                    <a:lstStyle/>
                    <a:p>
                      <a:pPr algn="ctr"/>
                      <a:r>
                        <a:rPr lang="en-GB" sz="1200" dirty="0" smtClean="0">
                          <a:latin typeface="+mj-lt"/>
                        </a:rPr>
                        <a:t>2 /100%</a:t>
                      </a:r>
                      <a:endParaRPr lang="en-GB" sz="1200" dirty="0">
                        <a:latin typeface="+mj-lt"/>
                      </a:endParaRPr>
                    </a:p>
                  </a:txBody>
                  <a:tcPr/>
                </a:tc>
                <a:tc>
                  <a:txBody>
                    <a:bodyPr/>
                    <a:lstStyle/>
                    <a:p>
                      <a:pPr algn="ctr"/>
                      <a:r>
                        <a:rPr lang="en-GB" sz="1200" dirty="0" smtClean="0">
                          <a:latin typeface="+mj-lt"/>
                        </a:rPr>
                        <a:t>5 /100%</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r>
                        <a:rPr lang="en-GB" sz="1200" dirty="0" smtClean="0">
                          <a:latin typeface="+mj-lt"/>
                        </a:rPr>
                        <a:t>9 / 67%</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endParaRPr lang="en-GB" sz="1200" dirty="0">
                        <a:latin typeface="+mj-lt"/>
                      </a:endParaRPr>
                    </a:p>
                  </a:txBody>
                  <a:tcPr/>
                </a:tc>
                <a:tc>
                  <a:txBody>
                    <a:bodyPr/>
                    <a:lstStyle/>
                    <a:p>
                      <a:pPr algn="ctr"/>
                      <a:endParaRPr lang="en-GB" sz="1200" dirty="0">
                        <a:latin typeface="+mj-lt"/>
                      </a:endParaRPr>
                    </a:p>
                  </a:txBody>
                  <a:tcPr/>
                </a:tc>
                <a:tc>
                  <a:txBody>
                    <a:bodyPr/>
                    <a:lstStyle/>
                    <a:p>
                      <a:pPr algn="ctr"/>
                      <a:r>
                        <a:rPr lang="en-GB" sz="1200" dirty="0" smtClean="0">
                          <a:latin typeface="+mj-lt"/>
                        </a:rPr>
                        <a:t>93.4%</a:t>
                      </a:r>
                      <a:endParaRPr lang="en-GB" sz="1200" dirty="0">
                        <a:latin typeface="+mj-lt"/>
                      </a:endParaRPr>
                    </a:p>
                  </a:txBody>
                  <a:tcPr/>
                </a:tc>
                <a:tc>
                  <a:txBody>
                    <a:bodyPr/>
                    <a:lstStyle/>
                    <a:p>
                      <a:pPr algn="ctr"/>
                      <a:r>
                        <a:rPr lang="en-GB" sz="1200" dirty="0" smtClean="0">
                          <a:latin typeface="+mj-lt"/>
                        </a:rPr>
                        <a:t>70%</a:t>
                      </a:r>
                      <a:endParaRPr lang="en-GB" sz="1200" dirty="0">
                        <a:latin typeface="+mj-lt"/>
                      </a:endParaRPr>
                    </a:p>
                  </a:txBody>
                  <a:tcPr/>
                </a:tc>
                <a:extLst>
                  <a:ext uri="{0D108BD9-81ED-4DB2-BD59-A6C34878D82A}">
                    <a16:rowId xmlns:a16="http://schemas.microsoft.com/office/drawing/2014/main" val="2556781738"/>
                  </a:ext>
                </a:extLst>
              </a:tr>
              <a:tr h="320579">
                <a:tc>
                  <a:txBody>
                    <a:bodyPr/>
                    <a:lstStyle/>
                    <a:p>
                      <a:r>
                        <a:rPr lang="en-GB" sz="1400" dirty="0" smtClean="0">
                          <a:latin typeface="+mj-lt"/>
                        </a:rPr>
                        <a:t>KPI 10</a:t>
                      </a:r>
                      <a:endParaRPr lang="en-GB" sz="1400" dirty="0">
                        <a:latin typeface="+mj-lt"/>
                      </a:endParaRPr>
                    </a:p>
                  </a:txBody>
                  <a:tcPr/>
                </a:tc>
                <a:tc>
                  <a:txBody>
                    <a:bodyPr/>
                    <a:lstStyle/>
                    <a:p>
                      <a:pPr algn="ctr"/>
                      <a:r>
                        <a:rPr lang="en-GB" sz="1200" dirty="0" smtClean="0">
                          <a:latin typeface="+mj-lt"/>
                        </a:rPr>
                        <a:t>2 /100%</a:t>
                      </a:r>
                      <a:endParaRPr lang="en-GB" sz="1200" dirty="0">
                        <a:latin typeface="+mj-lt"/>
                      </a:endParaRPr>
                    </a:p>
                  </a:txBody>
                  <a:tcPr/>
                </a:tc>
                <a:tc>
                  <a:txBody>
                    <a:bodyPr/>
                    <a:lstStyle/>
                    <a:p>
                      <a:pPr algn="ctr"/>
                      <a:r>
                        <a:rPr lang="en-GB" sz="1200" dirty="0" smtClean="0">
                          <a:latin typeface="+mj-lt"/>
                        </a:rPr>
                        <a:t>5 /100%</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r>
                        <a:rPr lang="en-GB" sz="1200" dirty="0" smtClean="0">
                          <a:latin typeface="+mj-lt"/>
                        </a:rPr>
                        <a:t>8 / 50%</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endParaRPr lang="en-GB" sz="1200">
                        <a:latin typeface="+mj-lt"/>
                      </a:endParaRPr>
                    </a:p>
                  </a:txBody>
                  <a:tcPr/>
                </a:tc>
                <a:tc>
                  <a:txBody>
                    <a:bodyPr/>
                    <a:lstStyle/>
                    <a:p>
                      <a:pPr algn="ctr"/>
                      <a:endParaRPr lang="en-GB" sz="1200">
                        <a:latin typeface="+mj-lt"/>
                      </a:endParaRPr>
                    </a:p>
                  </a:txBody>
                  <a:tcPr/>
                </a:tc>
                <a:tc>
                  <a:txBody>
                    <a:bodyPr/>
                    <a:lstStyle/>
                    <a:p>
                      <a:pPr algn="ctr"/>
                      <a:r>
                        <a:rPr lang="en-GB" sz="1200" dirty="0" smtClean="0">
                          <a:latin typeface="+mj-lt"/>
                        </a:rPr>
                        <a:t>90.0%</a:t>
                      </a:r>
                      <a:endParaRPr lang="en-GB" sz="1200" dirty="0">
                        <a:latin typeface="+mj-lt"/>
                      </a:endParaRPr>
                    </a:p>
                  </a:txBody>
                  <a:tcPr/>
                </a:tc>
                <a:tc>
                  <a:txBody>
                    <a:bodyPr/>
                    <a:lstStyle/>
                    <a:p>
                      <a:pPr algn="ctr"/>
                      <a:r>
                        <a:rPr lang="en-GB" sz="1200" dirty="0" smtClean="0">
                          <a:latin typeface="+mj-lt"/>
                        </a:rPr>
                        <a:t>70%</a:t>
                      </a:r>
                      <a:endParaRPr lang="en-GB" sz="1200" dirty="0">
                        <a:latin typeface="+mj-lt"/>
                      </a:endParaRPr>
                    </a:p>
                  </a:txBody>
                  <a:tcPr/>
                </a:tc>
                <a:extLst>
                  <a:ext uri="{0D108BD9-81ED-4DB2-BD59-A6C34878D82A}">
                    <a16:rowId xmlns:a16="http://schemas.microsoft.com/office/drawing/2014/main" val="3868119425"/>
                  </a:ext>
                </a:extLst>
              </a:tr>
              <a:tr h="320579">
                <a:tc>
                  <a:txBody>
                    <a:bodyPr/>
                    <a:lstStyle/>
                    <a:p>
                      <a:r>
                        <a:rPr lang="en-GB" sz="1400" dirty="0" smtClean="0">
                          <a:latin typeface="+mj-lt"/>
                        </a:rPr>
                        <a:t>KPI 11</a:t>
                      </a:r>
                      <a:endParaRPr lang="en-GB" sz="1400" dirty="0">
                        <a:latin typeface="+mj-lt"/>
                      </a:endParaRPr>
                    </a:p>
                  </a:txBody>
                  <a:tcPr/>
                </a:tc>
                <a:tc>
                  <a:txBody>
                    <a:bodyPr/>
                    <a:lstStyle/>
                    <a:p>
                      <a:pPr algn="ctr"/>
                      <a:r>
                        <a:rPr lang="en-GB" sz="1200" dirty="0" smtClean="0">
                          <a:latin typeface="+mj-lt"/>
                        </a:rPr>
                        <a:t>2 /100%</a:t>
                      </a:r>
                      <a:endParaRPr lang="en-GB" sz="1200" dirty="0">
                        <a:latin typeface="+mj-lt"/>
                      </a:endParaRPr>
                    </a:p>
                  </a:txBody>
                  <a:tcPr/>
                </a:tc>
                <a:tc>
                  <a:txBody>
                    <a:bodyPr/>
                    <a:lstStyle/>
                    <a:p>
                      <a:pPr algn="ctr"/>
                      <a:r>
                        <a:rPr lang="en-GB" sz="1200" dirty="0" smtClean="0">
                          <a:latin typeface="+mj-lt"/>
                        </a:rPr>
                        <a:t>4 /100%</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r>
                        <a:rPr lang="en-GB" sz="1200" dirty="0" smtClean="0">
                          <a:latin typeface="+mj-lt"/>
                        </a:rPr>
                        <a:t>8 / 63%</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endParaRPr lang="en-GB" sz="1200">
                        <a:latin typeface="+mj-lt"/>
                      </a:endParaRPr>
                    </a:p>
                  </a:txBody>
                  <a:tcPr/>
                </a:tc>
                <a:tc>
                  <a:txBody>
                    <a:bodyPr/>
                    <a:lstStyle/>
                    <a:p>
                      <a:pPr algn="ctr"/>
                      <a:endParaRPr lang="en-GB" sz="1200" dirty="0">
                        <a:latin typeface="+mj-lt"/>
                      </a:endParaRPr>
                    </a:p>
                  </a:txBody>
                  <a:tcPr/>
                </a:tc>
                <a:tc>
                  <a:txBody>
                    <a:bodyPr/>
                    <a:lstStyle/>
                    <a:p>
                      <a:pPr algn="ctr"/>
                      <a:r>
                        <a:rPr lang="en-GB" sz="1200" dirty="0" smtClean="0">
                          <a:latin typeface="+mj-lt"/>
                        </a:rPr>
                        <a:t>92.6%</a:t>
                      </a:r>
                      <a:endParaRPr lang="en-GB" sz="1200" dirty="0">
                        <a:latin typeface="+mj-lt"/>
                      </a:endParaRPr>
                    </a:p>
                  </a:txBody>
                  <a:tcPr/>
                </a:tc>
                <a:tc>
                  <a:txBody>
                    <a:bodyPr/>
                    <a:lstStyle/>
                    <a:p>
                      <a:pPr algn="ctr"/>
                      <a:r>
                        <a:rPr lang="en-GB" sz="1200" dirty="0" smtClean="0">
                          <a:latin typeface="+mj-lt"/>
                        </a:rPr>
                        <a:t>70%</a:t>
                      </a:r>
                      <a:endParaRPr lang="en-GB" sz="1200" dirty="0">
                        <a:latin typeface="+mj-lt"/>
                      </a:endParaRPr>
                    </a:p>
                  </a:txBody>
                  <a:tcPr/>
                </a:tc>
                <a:extLst>
                  <a:ext uri="{0D108BD9-81ED-4DB2-BD59-A6C34878D82A}">
                    <a16:rowId xmlns:a16="http://schemas.microsoft.com/office/drawing/2014/main" val="2936226904"/>
                  </a:ext>
                </a:extLst>
              </a:tr>
              <a:tr h="320579">
                <a:tc>
                  <a:txBody>
                    <a:bodyPr/>
                    <a:lstStyle/>
                    <a:p>
                      <a:r>
                        <a:rPr lang="en-GB" sz="1400" dirty="0" smtClean="0">
                          <a:latin typeface="+mj-lt"/>
                        </a:rPr>
                        <a:t>KPI 13</a:t>
                      </a:r>
                      <a:endParaRPr lang="en-GB" sz="1400" dirty="0">
                        <a:latin typeface="+mj-lt"/>
                      </a:endParaRPr>
                    </a:p>
                  </a:txBody>
                  <a:tcPr/>
                </a:tc>
                <a:tc>
                  <a:txBody>
                    <a:bodyPr/>
                    <a:lstStyle/>
                    <a:p>
                      <a:pPr algn="ctr"/>
                      <a:r>
                        <a:rPr lang="en-GB" sz="1200" dirty="0" smtClean="0">
                          <a:latin typeface="+mj-lt"/>
                        </a:rPr>
                        <a:t>2 /100%</a:t>
                      </a:r>
                      <a:endParaRPr lang="en-GB" sz="1200" dirty="0">
                        <a:latin typeface="+mj-lt"/>
                      </a:endParaRPr>
                    </a:p>
                  </a:txBody>
                  <a:tcPr/>
                </a:tc>
                <a:tc>
                  <a:txBody>
                    <a:bodyPr/>
                    <a:lstStyle/>
                    <a:p>
                      <a:pPr algn="ctr"/>
                      <a:r>
                        <a:rPr lang="en-GB" sz="1200" dirty="0" smtClean="0">
                          <a:latin typeface="+mj-lt"/>
                        </a:rPr>
                        <a:t>5 /100%</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r>
                        <a:rPr lang="en-GB" sz="1200" dirty="0" smtClean="0">
                          <a:latin typeface="+mj-lt"/>
                        </a:rPr>
                        <a:t>8 / 75%</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endParaRPr lang="en-GB" sz="1200" dirty="0">
                        <a:latin typeface="+mj-lt"/>
                      </a:endParaRPr>
                    </a:p>
                  </a:txBody>
                  <a:tcPr/>
                </a:tc>
                <a:tc>
                  <a:txBody>
                    <a:bodyPr/>
                    <a:lstStyle/>
                    <a:p>
                      <a:pPr algn="ctr"/>
                      <a:endParaRPr lang="en-GB" sz="1200">
                        <a:latin typeface="+mj-lt"/>
                      </a:endParaRPr>
                    </a:p>
                  </a:txBody>
                  <a:tcPr/>
                </a:tc>
                <a:tc>
                  <a:txBody>
                    <a:bodyPr/>
                    <a:lstStyle/>
                    <a:p>
                      <a:pPr algn="ctr"/>
                      <a:r>
                        <a:rPr lang="en-GB" sz="1200" dirty="0" smtClean="0">
                          <a:latin typeface="+mj-lt"/>
                        </a:rPr>
                        <a:t>95%</a:t>
                      </a:r>
                      <a:endParaRPr lang="en-GB" sz="1200" dirty="0">
                        <a:latin typeface="+mj-lt"/>
                      </a:endParaRPr>
                    </a:p>
                  </a:txBody>
                  <a:tcPr/>
                </a:tc>
                <a:tc>
                  <a:txBody>
                    <a:bodyPr/>
                    <a:lstStyle/>
                    <a:p>
                      <a:pPr algn="ctr"/>
                      <a:r>
                        <a:rPr lang="en-GB" sz="1200" dirty="0" smtClean="0">
                          <a:latin typeface="+mj-lt"/>
                        </a:rPr>
                        <a:t>70%</a:t>
                      </a:r>
                      <a:endParaRPr lang="en-GB" sz="1200" dirty="0">
                        <a:latin typeface="+mj-lt"/>
                      </a:endParaRPr>
                    </a:p>
                  </a:txBody>
                  <a:tcPr/>
                </a:tc>
                <a:extLst>
                  <a:ext uri="{0D108BD9-81ED-4DB2-BD59-A6C34878D82A}">
                    <a16:rowId xmlns:a16="http://schemas.microsoft.com/office/drawing/2014/main" val="1198065785"/>
                  </a:ext>
                </a:extLst>
              </a:tr>
              <a:tr h="400724">
                <a:tc>
                  <a:txBody>
                    <a:bodyPr/>
                    <a:lstStyle/>
                    <a:p>
                      <a:r>
                        <a:rPr lang="en-GB" sz="1400" dirty="0" smtClean="0">
                          <a:latin typeface="+mj-lt"/>
                        </a:rPr>
                        <a:t>KPI 14</a:t>
                      </a:r>
                      <a:endParaRPr lang="en-GB" sz="14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r>
                        <a:rPr lang="en-GB" sz="1200" dirty="0" smtClean="0">
                          <a:latin typeface="+mj-lt"/>
                        </a:rPr>
                        <a:t>4</a:t>
                      </a:r>
                      <a:r>
                        <a:rPr lang="en-GB" sz="1200" baseline="0" dirty="0" smtClean="0">
                          <a:latin typeface="+mj-lt"/>
                        </a:rPr>
                        <a:t> / 75%</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r>
                        <a:rPr lang="en-GB" sz="1200" dirty="0" smtClean="0">
                          <a:latin typeface="+mj-lt"/>
                        </a:rPr>
                        <a:t>9 / 56%</a:t>
                      </a:r>
                    </a:p>
                    <a:p>
                      <a:pPr algn="ctr"/>
                      <a:r>
                        <a:rPr lang="en-GB" sz="1200" dirty="0" smtClean="0">
                          <a:latin typeface="+mj-lt"/>
                        </a:rPr>
                        <a:t>7</a:t>
                      </a:r>
                      <a:r>
                        <a:rPr lang="en-GB" sz="1200" baseline="0" dirty="0" smtClean="0">
                          <a:latin typeface="+mj-lt"/>
                        </a:rPr>
                        <a:t> / 71%</a:t>
                      </a:r>
                      <a:endParaRPr lang="en-GB" sz="1200" dirty="0">
                        <a:latin typeface="+mj-lt"/>
                      </a:endParaRPr>
                    </a:p>
                  </a:txBody>
                  <a:tcPr/>
                </a:tc>
                <a:tc>
                  <a:txBody>
                    <a:bodyPr/>
                    <a:lstStyle/>
                    <a:p>
                      <a:pPr algn="ctr"/>
                      <a:r>
                        <a:rPr lang="en-GB" sz="1200" dirty="0" smtClean="0">
                          <a:latin typeface="+mj-lt"/>
                        </a:rPr>
                        <a:t>1/100%</a:t>
                      </a:r>
                    </a:p>
                    <a:p>
                      <a:pPr algn="ctr"/>
                      <a:r>
                        <a:rPr lang="en-GB" sz="1200" dirty="0" smtClean="0">
                          <a:latin typeface="+mj-lt"/>
                        </a:rPr>
                        <a:t>1 /100%</a:t>
                      </a:r>
                      <a:endParaRPr lang="en-GB" sz="1200" dirty="0">
                        <a:latin typeface="+mj-lt"/>
                      </a:endParaRPr>
                    </a:p>
                  </a:txBody>
                  <a:tcPr/>
                </a:tc>
                <a:tc>
                  <a:txBody>
                    <a:bodyPr/>
                    <a:lstStyle/>
                    <a:p>
                      <a:pPr algn="ctr"/>
                      <a:endParaRPr lang="en-GB" sz="1200" dirty="0">
                        <a:latin typeface="+mj-lt"/>
                      </a:endParaRPr>
                    </a:p>
                  </a:txBody>
                  <a:tcPr/>
                </a:tc>
                <a:tc>
                  <a:txBody>
                    <a:bodyPr/>
                    <a:lstStyle/>
                    <a:p>
                      <a:pPr algn="ctr"/>
                      <a:endParaRPr lang="en-GB" sz="1200" dirty="0">
                        <a:latin typeface="+mj-lt"/>
                      </a:endParaRPr>
                    </a:p>
                  </a:txBody>
                  <a:tcPr/>
                </a:tc>
                <a:tc>
                  <a:txBody>
                    <a:bodyPr/>
                    <a:lstStyle/>
                    <a:p>
                      <a:pPr algn="ctr"/>
                      <a:r>
                        <a:rPr lang="en-GB" sz="1200" dirty="0" smtClean="0">
                          <a:latin typeface="+mj-lt"/>
                        </a:rPr>
                        <a:t>86.2%</a:t>
                      </a:r>
                    </a:p>
                    <a:p>
                      <a:pPr algn="ctr"/>
                      <a:r>
                        <a:rPr lang="en-GB" sz="1200" dirty="0" smtClean="0">
                          <a:latin typeface="+mj-lt"/>
                        </a:rPr>
                        <a:t>89.2%</a:t>
                      </a:r>
                      <a:endParaRPr lang="en-GB" sz="1200" dirty="0">
                        <a:latin typeface="+mj-lt"/>
                      </a:endParaRPr>
                    </a:p>
                  </a:txBody>
                  <a:tcPr/>
                </a:tc>
                <a:tc>
                  <a:txBody>
                    <a:bodyPr/>
                    <a:lstStyle/>
                    <a:p>
                      <a:pPr algn="ctr"/>
                      <a:r>
                        <a:rPr lang="en-GB" sz="1200" dirty="0" smtClean="0">
                          <a:latin typeface="+mj-lt"/>
                        </a:rPr>
                        <a:t>70%</a:t>
                      </a:r>
                      <a:endParaRPr lang="en-GB" sz="1200" dirty="0">
                        <a:latin typeface="+mj-lt"/>
                      </a:endParaRPr>
                    </a:p>
                  </a:txBody>
                  <a:tcPr/>
                </a:tc>
                <a:extLst>
                  <a:ext uri="{0D108BD9-81ED-4DB2-BD59-A6C34878D82A}">
                    <a16:rowId xmlns:a16="http://schemas.microsoft.com/office/drawing/2014/main" val="3343850689"/>
                  </a:ext>
                </a:extLst>
              </a:tr>
              <a:tr h="320579">
                <a:tc>
                  <a:txBody>
                    <a:bodyPr/>
                    <a:lstStyle/>
                    <a:p>
                      <a:r>
                        <a:rPr lang="en-GB" sz="1400" dirty="0" smtClean="0">
                          <a:latin typeface="+mj-lt"/>
                        </a:rPr>
                        <a:t>KPI 19</a:t>
                      </a:r>
                      <a:endParaRPr lang="en-GB" sz="1400" dirty="0">
                        <a:latin typeface="+mj-lt"/>
                      </a:endParaRPr>
                    </a:p>
                  </a:txBody>
                  <a:tcPr/>
                </a:tc>
                <a:tc>
                  <a:txBody>
                    <a:bodyPr/>
                    <a:lstStyle/>
                    <a:p>
                      <a:pPr algn="ctr"/>
                      <a:r>
                        <a:rPr lang="en-GB" sz="1200" dirty="0" smtClean="0">
                          <a:latin typeface="+mj-lt"/>
                        </a:rPr>
                        <a:t>2</a:t>
                      </a:r>
                      <a:r>
                        <a:rPr lang="en-GB" sz="1200" baseline="0" dirty="0" smtClean="0">
                          <a:latin typeface="+mj-lt"/>
                        </a:rPr>
                        <a:t> /100%</a:t>
                      </a:r>
                      <a:endParaRPr lang="en-GB" sz="1200" dirty="0">
                        <a:latin typeface="+mj-lt"/>
                      </a:endParaRPr>
                    </a:p>
                  </a:txBody>
                  <a:tcPr/>
                </a:tc>
                <a:tc>
                  <a:txBody>
                    <a:bodyPr/>
                    <a:lstStyle/>
                    <a:p>
                      <a:pPr algn="ctr"/>
                      <a:r>
                        <a:rPr lang="en-GB" sz="1200" dirty="0" smtClean="0">
                          <a:latin typeface="+mj-lt"/>
                        </a:rPr>
                        <a:t>4 / 75%</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r>
                        <a:rPr lang="en-GB" sz="1200" dirty="0" smtClean="0">
                          <a:latin typeface="+mj-lt"/>
                        </a:rPr>
                        <a:t>7 / 43%</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endParaRPr lang="en-GB" sz="1200" dirty="0">
                        <a:latin typeface="+mj-lt"/>
                      </a:endParaRPr>
                    </a:p>
                  </a:txBody>
                  <a:tcPr/>
                </a:tc>
                <a:tc>
                  <a:txBody>
                    <a:bodyPr/>
                    <a:lstStyle/>
                    <a:p>
                      <a:pPr algn="ctr"/>
                      <a:endParaRPr lang="en-GB" sz="1200" dirty="0">
                        <a:latin typeface="+mj-lt"/>
                      </a:endParaRPr>
                    </a:p>
                  </a:txBody>
                  <a:tcPr/>
                </a:tc>
                <a:tc>
                  <a:txBody>
                    <a:bodyPr/>
                    <a:lstStyle/>
                    <a:p>
                      <a:pPr algn="ctr"/>
                      <a:r>
                        <a:rPr lang="en-GB" sz="1200" dirty="0" smtClean="0">
                          <a:latin typeface="+mj-lt"/>
                        </a:rPr>
                        <a:t>83.6%</a:t>
                      </a:r>
                      <a:endParaRPr lang="en-GB" sz="1200" dirty="0">
                        <a:latin typeface="+mj-lt"/>
                      </a:endParaRPr>
                    </a:p>
                  </a:txBody>
                  <a:tcPr/>
                </a:tc>
                <a:tc>
                  <a:txBody>
                    <a:bodyPr/>
                    <a:lstStyle/>
                    <a:p>
                      <a:pPr algn="ctr"/>
                      <a:r>
                        <a:rPr lang="en-GB" sz="1200" dirty="0" smtClean="0">
                          <a:latin typeface="+mj-lt"/>
                        </a:rPr>
                        <a:t>70%</a:t>
                      </a:r>
                      <a:endParaRPr lang="en-GB" sz="1200" dirty="0">
                        <a:latin typeface="+mj-lt"/>
                      </a:endParaRPr>
                    </a:p>
                  </a:txBody>
                  <a:tcPr/>
                </a:tc>
                <a:extLst>
                  <a:ext uri="{0D108BD9-81ED-4DB2-BD59-A6C34878D82A}">
                    <a16:rowId xmlns:a16="http://schemas.microsoft.com/office/drawing/2014/main" val="3319664276"/>
                  </a:ext>
                </a:extLst>
              </a:tr>
              <a:tr h="320579">
                <a:tc>
                  <a:txBody>
                    <a:bodyPr/>
                    <a:lstStyle/>
                    <a:p>
                      <a:r>
                        <a:rPr lang="en-GB" sz="1400" dirty="0" smtClean="0">
                          <a:latin typeface="+mj-lt"/>
                        </a:rPr>
                        <a:t>KPI</a:t>
                      </a:r>
                      <a:r>
                        <a:rPr lang="en-GB" sz="1400" baseline="0" dirty="0" smtClean="0">
                          <a:latin typeface="+mj-lt"/>
                        </a:rPr>
                        <a:t> 20</a:t>
                      </a:r>
                      <a:endParaRPr lang="en-GB" sz="1400" dirty="0">
                        <a:latin typeface="+mj-lt"/>
                      </a:endParaRPr>
                    </a:p>
                  </a:txBody>
                  <a:tcPr/>
                </a:tc>
                <a:tc>
                  <a:txBody>
                    <a:bodyPr/>
                    <a:lstStyle/>
                    <a:p>
                      <a:pPr algn="ctr"/>
                      <a:r>
                        <a:rPr lang="en-GB" sz="1200" dirty="0" smtClean="0">
                          <a:latin typeface="+mj-lt"/>
                        </a:rPr>
                        <a:t>2 /100%</a:t>
                      </a:r>
                      <a:endParaRPr lang="en-GB" sz="1200" dirty="0">
                        <a:latin typeface="+mj-lt"/>
                      </a:endParaRPr>
                    </a:p>
                  </a:txBody>
                  <a:tcPr/>
                </a:tc>
                <a:tc>
                  <a:txBody>
                    <a:bodyPr/>
                    <a:lstStyle/>
                    <a:p>
                      <a:pPr algn="ctr"/>
                      <a:r>
                        <a:rPr lang="en-GB" sz="1200" dirty="0" smtClean="0">
                          <a:latin typeface="+mj-lt"/>
                        </a:rPr>
                        <a:t>5 / 80%</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r>
                        <a:rPr lang="en-GB" sz="1200" dirty="0" smtClean="0">
                          <a:latin typeface="+mj-lt"/>
                        </a:rPr>
                        <a:t>9 / 67%</a:t>
                      </a:r>
                      <a:endParaRPr lang="en-GB" sz="1200" dirty="0">
                        <a:latin typeface="+mj-lt"/>
                      </a:endParaRPr>
                    </a:p>
                  </a:txBody>
                  <a:tcPr/>
                </a:tc>
                <a:tc>
                  <a:txBody>
                    <a:bodyPr/>
                    <a:lstStyle/>
                    <a:p>
                      <a:pPr algn="ctr"/>
                      <a:r>
                        <a:rPr lang="en-GB" sz="1200" dirty="0" smtClean="0">
                          <a:latin typeface="+mj-lt"/>
                        </a:rPr>
                        <a:t>1 / 100%</a:t>
                      </a:r>
                      <a:endParaRPr lang="en-GB" sz="1200" dirty="0">
                        <a:latin typeface="+mj-lt"/>
                      </a:endParaRPr>
                    </a:p>
                  </a:txBody>
                  <a:tcPr/>
                </a:tc>
                <a:tc>
                  <a:txBody>
                    <a:bodyPr/>
                    <a:lstStyle/>
                    <a:p>
                      <a:pPr algn="ctr"/>
                      <a:endParaRPr lang="en-GB" sz="1200" dirty="0">
                        <a:latin typeface="+mj-lt"/>
                      </a:endParaRPr>
                    </a:p>
                  </a:txBody>
                  <a:tcPr/>
                </a:tc>
                <a:tc>
                  <a:txBody>
                    <a:bodyPr/>
                    <a:lstStyle/>
                    <a:p>
                      <a:pPr algn="ctr"/>
                      <a:endParaRPr lang="en-GB" sz="1200" dirty="0">
                        <a:latin typeface="+mj-lt"/>
                      </a:endParaRPr>
                    </a:p>
                  </a:txBody>
                  <a:tcPr/>
                </a:tc>
                <a:tc>
                  <a:txBody>
                    <a:bodyPr/>
                    <a:lstStyle/>
                    <a:p>
                      <a:pPr algn="ctr"/>
                      <a:r>
                        <a:rPr lang="en-GB" sz="1200" dirty="0" smtClean="0">
                          <a:latin typeface="+mj-lt"/>
                        </a:rPr>
                        <a:t>89.4%</a:t>
                      </a:r>
                      <a:endParaRPr lang="en-GB" sz="1200" dirty="0">
                        <a:latin typeface="+mj-lt"/>
                      </a:endParaRPr>
                    </a:p>
                  </a:txBody>
                  <a:tcPr/>
                </a:tc>
                <a:tc>
                  <a:txBody>
                    <a:bodyPr/>
                    <a:lstStyle/>
                    <a:p>
                      <a:pPr algn="ctr"/>
                      <a:r>
                        <a:rPr lang="en-GB" sz="1200" dirty="0" smtClean="0">
                          <a:latin typeface="+mj-lt"/>
                        </a:rPr>
                        <a:t>70%</a:t>
                      </a:r>
                      <a:endParaRPr lang="en-GB" sz="1200" dirty="0">
                        <a:latin typeface="+mj-lt"/>
                      </a:endParaRPr>
                    </a:p>
                  </a:txBody>
                  <a:tcPr/>
                </a:tc>
                <a:extLst>
                  <a:ext uri="{0D108BD9-81ED-4DB2-BD59-A6C34878D82A}">
                    <a16:rowId xmlns:a16="http://schemas.microsoft.com/office/drawing/2014/main" val="2208897680"/>
                  </a:ext>
                </a:extLst>
              </a:tr>
              <a:tr h="320579">
                <a:tc>
                  <a:txBody>
                    <a:bodyPr/>
                    <a:lstStyle/>
                    <a:p>
                      <a:r>
                        <a:rPr lang="en-GB" sz="1400" dirty="0" smtClean="0">
                          <a:latin typeface="+mj-lt"/>
                        </a:rPr>
                        <a:t>KPI 21</a:t>
                      </a:r>
                      <a:endParaRPr lang="en-GB" sz="1400" dirty="0">
                        <a:latin typeface="+mj-lt"/>
                      </a:endParaRPr>
                    </a:p>
                  </a:txBody>
                  <a:tcPr/>
                </a:tc>
                <a:tc>
                  <a:txBody>
                    <a:bodyPr/>
                    <a:lstStyle/>
                    <a:p>
                      <a:pPr algn="ctr"/>
                      <a:r>
                        <a:rPr lang="en-GB" sz="1200" dirty="0" smtClean="0">
                          <a:latin typeface="+mj-lt"/>
                        </a:rPr>
                        <a:t>2/ </a:t>
                      </a:r>
                      <a:r>
                        <a:rPr lang="en-GB" sz="1200" dirty="0" err="1" smtClean="0">
                          <a:latin typeface="+mj-lt"/>
                        </a:rPr>
                        <a:t>na</a:t>
                      </a:r>
                      <a:endParaRPr lang="en-GB" sz="1200" dirty="0">
                        <a:latin typeface="+mj-lt"/>
                      </a:endParaRPr>
                    </a:p>
                  </a:txBody>
                  <a:tcPr/>
                </a:tc>
                <a:tc>
                  <a:txBody>
                    <a:bodyPr/>
                    <a:lstStyle/>
                    <a:p>
                      <a:pPr algn="ctr"/>
                      <a:r>
                        <a:rPr lang="en-GB" sz="1200" dirty="0" smtClean="0">
                          <a:latin typeface="+mj-lt"/>
                        </a:rPr>
                        <a:t>5/ </a:t>
                      </a:r>
                      <a:r>
                        <a:rPr lang="en-GB" sz="1200" dirty="0" err="1" smtClean="0">
                          <a:latin typeface="+mj-lt"/>
                        </a:rPr>
                        <a:t>na</a:t>
                      </a:r>
                      <a:endParaRPr lang="en-GB" sz="1200" dirty="0">
                        <a:latin typeface="+mj-lt"/>
                      </a:endParaRPr>
                    </a:p>
                  </a:txBody>
                  <a:tcPr/>
                </a:tc>
                <a:tc>
                  <a:txBody>
                    <a:bodyPr/>
                    <a:lstStyle/>
                    <a:p>
                      <a:pPr algn="ctr"/>
                      <a:r>
                        <a:rPr lang="en-GB" sz="1200" dirty="0" smtClean="0">
                          <a:latin typeface="+mj-lt"/>
                        </a:rPr>
                        <a:t>1</a:t>
                      </a:r>
                      <a:r>
                        <a:rPr lang="en-GB" sz="1200" baseline="0" dirty="0" smtClean="0">
                          <a:latin typeface="+mj-lt"/>
                        </a:rPr>
                        <a:t> / </a:t>
                      </a:r>
                      <a:r>
                        <a:rPr lang="en-GB" sz="1200" dirty="0" err="1" smtClean="0">
                          <a:latin typeface="+mj-lt"/>
                        </a:rPr>
                        <a:t>na</a:t>
                      </a:r>
                      <a:endParaRPr lang="en-GB" sz="1200" dirty="0">
                        <a:latin typeface="+mj-lt"/>
                      </a:endParaRPr>
                    </a:p>
                  </a:txBody>
                  <a:tcPr/>
                </a:tc>
                <a:tc>
                  <a:txBody>
                    <a:bodyPr/>
                    <a:lstStyle/>
                    <a:p>
                      <a:pPr algn="ctr"/>
                      <a:r>
                        <a:rPr lang="en-GB" sz="1200" dirty="0" smtClean="0">
                          <a:latin typeface="+mj-lt"/>
                        </a:rPr>
                        <a:t>2 / 50%</a:t>
                      </a:r>
                      <a:endParaRPr lang="en-GB" sz="1200" dirty="0">
                        <a:latin typeface="+mj-lt"/>
                      </a:endParaRPr>
                    </a:p>
                  </a:txBody>
                  <a:tcPr/>
                </a:tc>
                <a:tc>
                  <a:txBody>
                    <a:bodyPr/>
                    <a:lstStyle/>
                    <a:p>
                      <a:pPr algn="ctr"/>
                      <a:r>
                        <a:rPr lang="en-GB" sz="1200" dirty="0" smtClean="0">
                          <a:latin typeface="+mj-lt"/>
                        </a:rPr>
                        <a:t>1 /</a:t>
                      </a:r>
                      <a:r>
                        <a:rPr lang="en-GB" sz="1200" dirty="0" err="1" smtClean="0">
                          <a:latin typeface="+mj-lt"/>
                        </a:rPr>
                        <a:t>na</a:t>
                      </a:r>
                      <a:endParaRPr lang="en-GB" sz="1200" dirty="0">
                        <a:latin typeface="+mj-lt"/>
                      </a:endParaRPr>
                    </a:p>
                  </a:txBody>
                  <a:tcPr/>
                </a:tc>
                <a:tc>
                  <a:txBody>
                    <a:bodyPr/>
                    <a:lstStyle/>
                    <a:p>
                      <a:pPr algn="ctr"/>
                      <a:endParaRPr lang="en-GB" sz="1200" dirty="0">
                        <a:latin typeface="+mj-lt"/>
                      </a:endParaRPr>
                    </a:p>
                  </a:txBody>
                  <a:tcPr/>
                </a:tc>
                <a:tc>
                  <a:txBody>
                    <a:bodyPr/>
                    <a:lstStyle/>
                    <a:p>
                      <a:pPr algn="ctr"/>
                      <a:endParaRPr lang="en-GB" sz="1200" dirty="0">
                        <a:latin typeface="+mj-lt"/>
                      </a:endParaRPr>
                    </a:p>
                  </a:txBody>
                  <a:tcPr/>
                </a:tc>
                <a:tc>
                  <a:txBody>
                    <a:bodyPr/>
                    <a:lstStyle/>
                    <a:p>
                      <a:pPr algn="ctr"/>
                      <a:r>
                        <a:rPr lang="en-GB" sz="1200" dirty="0" smtClean="0"/>
                        <a:t>90.0%</a:t>
                      </a:r>
                      <a:endParaRPr lang="en-GB" sz="1200" dirty="0"/>
                    </a:p>
                  </a:txBody>
                  <a:tcPr/>
                </a:tc>
                <a:tc>
                  <a:txBody>
                    <a:bodyPr/>
                    <a:lstStyle/>
                    <a:p>
                      <a:pPr algn="ctr"/>
                      <a:r>
                        <a:rPr lang="en-GB" sz="1200" dirty="0" smtClean="0">
                          <a:latin typeface="+mj-lt"/>
                        </a:rPr>
                        <a:t>30%</a:t>
                      </a:r>
                      <a:endParaRPr lang="en-GB" sz="1200" dirty="0">
                        <a:latin typeface="+mj-lt"/>
                      </a:endParaRPr>
                    </a:p>
                  </a:txBody>
                  <a:tcPr/>
                </a:tc>
                <a:extLst>
                  <a:ext uri="{0D108BD9-81ED-4DB2-BD59-A6C34878D82A}">
                    <a16:rowId xmlns:a16="http://schemas.microsoft.com/office/drawing/2014/main" val="1424969822"/>
                  </a:ext>
                </a:extLst>
              </a:tr>
              <a:tr h="320579">
                <a:tc>
                  <a:txBody>
                    <a:bodyPr/>
                    <a:lstStyle/>
                    <a:p>
                      <a:r>
                        <a:rPr lang="en-GB" sz="1400" dirty="0" smtClean="0">
                          <a:latin typeface="+mj-lt"/>
                        </a:rPr>
                        <a:t>KPI 37</a:t>
                      </a:r>
                      <a:endParaRPr lang="en-GB" sz="1400" dirty="0">
                        <a:latin typeface="+mj-lt"/>
                      </a:endParaRPr>
                    </a:p>
                  </a:txBody>
                  <a:tcPr/>
                </a:tc>
                <a:tc>
                  <a:txBody>
                    <a:bodyPr/>
                    <a:lstStyle/>
                    <a:p>
                      <a:pPr algn="ctr"/>
                      <a:r>
                        <a:rPr lang="en-GB" sz="1200" dirty="0" smtClean="0">
                          <a:latin typeface="+mj-lt"/>
                        </a:rPr>
                        <a:t>2 /100%</a:t>
                      </a:r>
                      <a:endParaRPr lang="en-GB" sz="1200" dirty="0">
                        <a:latin typeface="+mj-lt"/>
                      </a:endParaRPr>
                    </a:p>
                  </a:txBody>
                  <a:tcPr/>
                </a:tc>
                <a:tc>
                  <a:txBody>
                    <a:bodyPr/>
                    <a:lstStyle/>
                    <a:p>
                      <a:pPr algn="ctr"/>
                      <a:r>
                        <a:rPr lang="en-GB" sz="1200" dirty="0" smtClean="0">
                          <a:latin typeface="+mj-lt"/>
                        </a:rPr>
                        <a:t>5</a:t>
                      </a:r>
                      <a:r>
                        <a:rPr lang="en-GB" sz="1200" baseline="0" dirty="0" smtClean="0">
                          <a:latin typeface="+mj-lt"/>
                        </a:rPr>
                        <a:t> / 80%</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r>
                        <a:rPr lang="en-GB" sz="1200" dirty="0" smtClean="0">
                          <a:latin typeface="+mj-lt"/>
                        </a:rPr>
                        <a:t>9 / 56%</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endParaRPr lang="en-GB" sz="1200" dirty="0">
                        <a:latin typeface="+mj-lt"/>
                      </a:endParaRPr>
                    </a:p>
                  </a:txBody>
                  <a:tcPr/>
                </a:tc>
                <a:tc>
                  <a:txBody>
                    <a:bodyPr/>
                    <a:lstStyle/>
                    <a:p>
                      <a:pPr algn="ctr"/>
                      <a:endParaRPr lang="en-GB" sz="1200">
                        <a:latin typeface="+mj-lt"/>
                      </a:endParaRPr>
                    </a:p>
                  </a:txBody>
                  <a:tcPr/>
                </a:tc>
                <a:tc>
                  <a:txBody>
                    <a:bodyPr/>
                    <a:lstStyle/>
                    <a:p>
                      <a:pPr algn="ctr"/>
                      <a:r>
                        <a:rPr lang="en-GB" sz="1200" dirty="0" smtClean="0">
                          <a:latin typeface="+mj-lt"/>
                        </a:rPr>
                        <a:t>87.2%</a:t>
                      </a:r>
                      <a:endParaRPr lang="en-GB" sz="1200" dirty="0">
                        <a:latin typeface="+mj-lt"/>
                      </a:endParaRPr>
                    </a:p>
                  </a:txBody>
                  <a:tcPr/>
                </a:tc>
                <a:tc>
                  <a:txBody>
                    <a:bodyPr/>
                    <a:lstStyle/>
                    <a:p>
                      <a:pPr algn="ctr"/>
                      <a:r>
                        <a:rPr lang="en-GB" sz="1200" dirty="0" smtClean="0">
                          <a:latin typeface="+mj-lt"/>
                        </a:rPr>
                        <a:t>70%</a:t>
                      </a:r>
                      <a:endParaRPr lang="en-GB" sz="1200" dirty="0">
                        <a:latin typeface="+mj-lt"/>
                      </a:endParaRPr>
                    </a:p>
                  </a:txBody>
                  <a:tcPr/>
                </a:tc>
                <a:extLst>
                  <a:ext uri="{0D108BD9-81ED-4DB2-BD59-A6C34878D82A}">
                    <a16:rowId xmlns:a16="http://schemas.microsoft.com/office/drawing/2014/main" val="2298800207"/>
                  </a:ext>
                </a:extLst>
              </a:tr>
              <a:tr h="320579">
                <a:tc>
                  <a:txBody>
                    <a:bodyPr/>
                    <a:lstStyle/>
                    <a:p>
                      <a:r>
                        <a:rPr lang="en-GB" sz="1400" dirty="0" smtClean="0">
                          <a:latin typeface="+mj-lt"/>
                        </a:rPr>
                        <a:t>KPI</a:t>
                      </a:r>
                      <a:r>
                        <a:rPr lang="en-GB" sz="1400" baseline="0" dirty="0" smtClean="0">
                          <a:latin typeface="+mj-lt"/>
                        </a:rPr>
                        <a:t> 38</a:t>
                      </a:r>
                      <a:endParaRPr lang="en-GB" sz="1400" dirty="0">
                        <a:latin typeface="+mj-lt"/>
                      </a:endParaRPr>
                    </a:p>
                  </a:txBody>
                  <a:tcPr/>
                </a:tc>
                <a:tc>
                  <a:txBody>
                    <a:bodyPr/>
                    <a:lstStyle/>
                    <a:p>
                      <a:pPr algn="ctr"/>
                      <a:r>
                        <a:rPr lang="en-GB" sz="1200" dirty="0" smtClean="0">
                          <a:latin typeface="+mj-lt"/>
                        </a:rPr>
                        <a:t>2 /100%</a:t>
                      </a:r>
                      <a:endParaRPr lang="en-GB" sz="1200" dirty="0">
                        <a:latin typeface="+mj-lt"/>
                      </a:endParaRPr>
                    </a:p>
                  </a:txBody>
                  <a:tcPr/>
                </a:tc>
                <a:tc>
                  <a:txBody>
                    <a:bodyPr/>
                    <a:lstStyle/>
                    <a:p>
                      <a:pPr algn="ctr"/>
                      <a:r>
                        <a:rPr lang="en-GB" sz="1200" dirty="0" smtClean="0">
                          <a:latin typeface="+mj-lt"/>
                        </a:rPr>
                        <a:t>5 / 80%</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r>
                        <a:rPr lang="en-GB" sz="1200" dirty="0" smtClean="0">
                          <a:latin typeface="+mj-lt"/>
                        </a:rPr>
                        <a:t>9 / 51%</a:t>
                      </a:r>
                      <a:endParaRPr lang="en-GB" sz="1200" dirty="0">
                        <a:latin typeface="+mj-lt"/>
                      </a:endParaRPr>
                    </a:p>
                  </a:txBody>
                  <a:tcPr/>
                </a:tc>
                <a:tc>
                  <a:txBody>
                    <a:bodyPr/>
                    <a:lstStyle/>
                    <a:p>
                      <a:pPr algn="ctr"/>
                      <a:r>
                        <a:rPr lang="en-GB" sz="1200" dirty="0" smtClean="0">
                          <a:latin typeface="+mj-lt"/>
                        </a:rPr>
                        <a:t>1 /100%</a:t>
                      </a:r>
                      <a:endParaRPr lang="en-GB" sz="1200" dirty="0">
                        <a:latin typeface="+mj-lt"/>
                      </a:endParaRPr>
                    </a:p>
                  </a:txBody>
                  <a:tcPr/>
                </a:tc>
                <a:tc>
                  <a:txBody>
                    <a:bodyPr/>
                    <a:lstStyle/>
                    <a:p>
                      <a:pPr algn="ctr"/>
                      <a:endParaRPr lang="en-GB" sz="1200" dirty="0">
                        <a:latin typeface="+mj-lt"/>
                      </a:endParaRPr>
                    </a:p>
                  </a:txBody>
                  <a:tcPr/>
                </a:tc>
                <a:tc>
                  <a:txBody>
                    <a:bodyPr/>
                    <a:lstStyle/>
                    <a:p>
                      <a:pPr algn="ctr"/>
                      <a:endParaRPr lang="en-GB" sz="1200" dirty="0">
                        <a:latin typeface="+mj-lt"/>
                      </a:endParaRPr>
                    </a:p>
                  </a:txBody>
                  <a:tcPr/>
                </a:tc>
                <a:tc>
                  <a:txBody>
                    <a:bodyPr/>
                    <a:lstStyle/>
                    <a:p>
                      <a:pPr algn="ctr"/>
                      <a:r>
                        <a:rPr lang="en-GB" sz="1200" dirty="0" smtClean="0">
                          <a:latin typeface="+mj-lt"/>
                        </a:rPr>
                        <a:t>86.2%</a:t>
                      </a:r>
                      <a:endParaRPr lang="en-GB" sz="1200" dirty="0">
                        <a:latin typeface="+mj-lt"/>
                      </a:endParaRPr>
                    </a:p>
                  </a:txBody>
                  <a:tcPr/>
                </a:tc>
                <a:tc>
                  <a:txBody>
                    <a:bodyPr/>
                    <a:lstStyle/>
                    <a:p>
                      <a:pPr algn="ctr"/>
                      <a:r>
                        <a:rPr lang="en-GB" sz="1200" dirty="0" smtClean="0">
                          <a:latin typeface="+mj-lt"/>
                        </a:rPr>
                        <a:t>70%</a:t>
                      </a:r>
                      <a:endParaRPr lang="en-GB" sz="1200" dirty="0">
                        <a:latin typeface="+mj-lt"/>
                      </a:endParaRPr>
                    </a:p>
                  </a:txBody>
                  <a:tcPr/>
                </a:tc>
                <a:extLst>
                  <a:ext uri="{0D108BD9-81ED-4DB2-BD59-A6C34878D82A}">
                    <a16:rowId xmlns:a16="http://schemas.microsoft.com/office/drawing/2014/main" val="62701634"/>
                  </a:ext>
                </a:extLst>
              </a:tr>
              <a:tr h="696590">
                <a:tc>
                  <a:txBody>
                    <a:bodyPr/>
                    <a:lstStyle/>
                    <a:p>
                      <a:r>
                        <a:rPr lang="en-GB" sz="1400" dirty="0" smtClean="0">
                          <a:latin typeface="+mj-lt"/>
                        </a:rPr>
                        <a:t>KPI 42</a:t>
                      </a:r>
                      <a:endParaRPr lang="en-GB" sz="1400" dirty="0">
                        <a:latin typeface="+mj-lt"/>
                      </a:endParaRPr>
                    </a:p>
                  </a:txBody>
                  <a:tcPr/>
                </a:tc>
                <a:tc>
                  <a:txBody>
                    <a:bodyPr/>
                    <a:lstStyle/>
                    <a:p>
                      <a:pPr algn="ctr"/>
                      <a:r>
                        <a:rPr lang="en-GB" sz="1200" dirty="0" smtClean="0">
                          <a:latin typeface="+mj-lt"/>
                        </a:rPr>
                        <a:t>2 out</a:t>
                      </a:r>
                      <a:r>
                        <a:rPr lang="en-GB" sz="1200" baseline="0" dirty="0" smtClean="0">
                          <a:latin typeface="+mj-lt"/>
                        </a:rPr>
                        <a:t> of 16   12.5% response rate</a:t>
                      </a:r>
                      <a:endParaRPr lang="en-GB" sz="1200" dirty="0">
                        <a:latin typeface="+mj-lt"/>
                      </a:endParaRPr>
                    </a:p>
                  </a:txBody>
                  <a:tcPr/>
                </a:tc>
                <a:tc>
                  <a:txBody>
                    <a:bodyPr/>
                    <a:lstStyle/>
                    <a:p>
                      <a:pPr algn="ctr"/>
                      <a:r>
                        <a:rPr lang="en-GB" sz="1200" dirty="0" smtClean="0">
                          <a:latin typeface="+mj-lt"/>
                        </a:rPr>
                        <a:t>5 out of 17</a:t>
                      </a:r>
                    </a:p>
                    <a:p>
                      <a:pPr algn="ctr"/>
                      <a:r>
                        <a:rPr lang="en-GB" sz="1200" dirty="0" smtClean="0">
                          <a:latin typeface="+mj-lt"/>
                        </a:rPr>
                        <a:t>29%</a:t>
                      </a:r>
                      <a:r>
                        <a:rPr lang="en-GB" sz="1200" baseline="0" dirty="0" smtClean="0">
                          <a:latin typeface="+mj-lt"/>
                        </a:rPr>
                        <a:t> r</a:t>
                      </a:r>
                      <a:r>
                        <a:rPr lang="en-GB" sz="1200" dirty="0" smtClean="0">
                          <a:latin typeface="+mj-lt"/>
                        </a:rPr>
                        <a:t>esponse rate</a:t>
                      </a:r>
                      <a:endParaRPr lang="en-GB" sz="1200" dirty="0">
                        <a:latin typeface="+mj-lt"/>
                      </a:endParaRPr>
                    </a:p>
                  </a:txBody>
                  <a:tcPr/>
                </a:tc>
                <a:tc>
                  <a:txBody>
                    <a:bodyPr/>
                    <a:lstStyle/>
                    <a:p>
                      <a:pPr algn="ctr"/>
                      <a:r>
                        <a:rPr lang="en-GB" sz="1200" dirty="0" smtClean="0">
                          <a:latin typeface="+mj-lt"/>
                        </a:rPr>
                        <a:t>1 out of 19</a:t>
                      </a:r>
                    </a:p>
                    <a:p>
                      <a:pPr algn="ctr"/>
                      <a:r>
                        <a:rPr lang="en-GB" sz="1200" dirty="0" smtClean="0">
                          <a:latin typeface="+mj-lt"/>
                        </a:rPr>
                        <a:t>5% </a:t>
                      </a:r>
                    </a:p>
                    <a:p>
                      <a:pPr algn="ctr"/>
                      <a:r>
                        <a:rPr lang="en-GB" sz="1200" dirty="0" smtClean="0">
                          <a:latin typeface="+mj-lt"/>
                        </a:rPr>
                        <a:t>response rate</a:t>
                      </a:r>
                      <a:endParaRPr lang="en-GB" sz="1200" dirty="0">
                        <a:latin typeface="+mj-lt"/>
                      </a:endParaRPr>
                    </a:p>
                  </a:txBody>
                  <a:tcPr/>
                </a:tc>
                <a:tc>
                  <a:txBody>
                    <a:bodyPr/>
                    <a:lstStyle/>
                    <a:p>
                      <a:pPr algn="ctr"/>
                      <a:r>
                        <a:rPr lang="en-GB" sz="1200" dirty="0" smtClean="0">
                          <a:latin typeface="+mj-lt"/>
                        </a:rPr>
                        <a:t>9 out of 51</a:t>
                      </a:r>
                    </a:p>
                    <a:p>
                      <a:pPr algn="ctr"/>
                      <a:r>
                        <a:rPr lang="en-GB" sz="1200" dirty="0" smtClean="0">
                          <a:latin typeface="+mj-lt"/>
                        </a:rPr>
                        <a:t>18% </a:t>
                      </a:r>
                    </a:p>
                    <a:p>
                      <a:pPr algn="ctr"/>
                      <a:r>
                        <a:rPr lang="en-GB" sz="1200" dirty="0" smtClean="0">
                          <a:latin typeface="+mj-lt"/>
                        </a:rPr>
                        <a:t>response rate</a:t>
                      </a:r>
                      <a:endParaRPr lang="en-GB" sz="1200" dirty="0">
                        <a:latin typeface="+mj-lt"/>
                      </a:endParaRPr>
                    </a:p>
                  </a:txBody>
                  <a:tcPr/>
                </a:tc>
                <a:tc>
                  <a:txBody>
                    <a:bodyPr/>
                    <a:lstStyle/>
                    <a:p>
                      <a:pPr algn="ctr"/>
                      <a:r>
                        <a:rPr lang="en-GB" sz="1200" dirty="0" smtClean="0">
                          <a:latin typeface="+mj-lt"/>
                        </a:rPr>
                        <a:t>1 out</a:t>
                      </a:r>
                      <a:r>
                        <a:rPr lang="en-GB" sz="1200" baseline="0" dirty="0" smtClean="0">
                          <a:latin typeface="+mj-lt"/>
                        </a:rPr>
                        <a:t> of 18</a:t>
                      </a:r>
                    </a:p>
                    <a:p>
                      <a:pPr algn="ctr"/>
                      <a:r>
                        <a:rPr lang="en-GB" sz="1200" baseline="0" dirty="0" smtClean="0">
                          <a:latin typeface="+mj-lt"/>
                        </a:rPr>
                        <a:t>6%</a:t>
                      </a:r>
                    </a:p>
                    <a:p>
                      <a:pPr algn="ctr"/>
                      <a:r>
                        <a:rPr lang="en-GB" sz="1200" baseline="0" dirty="0" smtClean="0">
                          <a:latin typeface="+mj-lt"/>
                        </a:rPr>
                        <a:t>Response rate</a:t>
                      </a:r>
                      <a:endParaRPr lang="en-GB" sz="1200" dirty="0">
                        <a:latin typeface="+mj-lt"/>
                      </a:endParaRPr>
                    </a:p>
                  </a:txBody>
                  <a:tcPr/>
                </a:tc>
                <a:tc>
                  <a:txBody>
                    <a:bodyPr/>
                    <a:lstStyle/>
                    <a:p>
                      <a:pPr algn="ctr"/>
                      <a:endParaRPr lang="en-GB" sz="1200" dirty="0">
                        <a:latin typeface="+mj-lt"/>
                      </a:endParaRPr>
                    </a:p>
                  </a:txBody>
                  <a:tcPr/>
                </a:tc>
                <a:tc>
                  <a:txBody>
                    <a:bodyPr/>
                    <a:lstStyle/>
                    <a:p>
                      <a:pPr algn="ctr"/>
                      <a:endParaRPr lang="en-GB" sz="1200" dirty="0">
                        <a:latin typeface="+mj-lt"/>
                      </a:endParaRPr>
                    </a:p>
                  </a:txBody>
                  <a:tcPr/>
                </a:tc>
                <a:tc>
                  <a:txBody>
                    <a:bodyPr/>
                    <a:lstStyle/>
                    <a:p>
                      <a:pPr algn="ctr"/>
                      <a:r>
                        <a:rPr lang="en-GB" sz="1200" dirty="0" smtClean="0">
                          <a:latin typeface="+mj-lt"/>
                        </a:rPr>
                        <a:t>14.8%</a:t>
                      </a:r>
                    </a:p>
                    <a:p>
                      <a:pPr algn="ctr"/>
                      <a:r>
                        <a:rPr lang="en-GB" sz="1200" dirty="0" smtClean="0">
                          <a:latin typeface="+mj-lt"/>
                        </a:rPr>
                        <a:t>Average response </a:t>
                      </a:r>
                      <a:endParaRPr lang="en-GB" sz="1200" dirty="0">
                        <a:latin typeface="+mj-lt"/>
                      </a:endParaRPr>
                    </a:p>
                  </a:txBody>
                  <a:tcPr/>
                </a:tc>
                <a:tc>
                  <a:txBody>
                    <a:bodyPr/>
                    <a:lstStyle/>
                    <a:p>
                      <a:pPr algn="ctr"/>
                      <a:r>
                        <a:rPr lang="en-GB" sz="1200" dirty="0" smtClean="0">
                          <a:latin typeface="+mj-lt"/>
                        </a:rPr>
                        <a:t>N/A</a:t>
                      </a:r>
                      <a:endParaRPr lang="en-GB" sz="1200" dirty="0">
                        <a:latin typeface="+mj-lt"/>
                      </a:endParaRPr>
                    </a:p>
                  </a:txBody>
                  <a:tcPr/>
                </a:tc>
                <a:extLst>
                  <a:ext uri="{0D108BD9-81ED-4DB2-BD59-A6C34878D82A}">
                    <a16:rowId xmlns:a16="http://schemas.microsoft.com/office/drawing/2014/main" val="528752725"/>
                  </a:ext>
                </a:extLst>
              </a:tr>
            </a:tbl>
          </a:graphicData>
        </a:graphic>
      </p:graphicFrame>
      <p:sp>
        <p:nvSpPr>
          <p:cNvPr id="4" name="Slide Number Placeholder 3"/>
          <p:cNvSpPr>
            <a:spLocks noGrp="1"/>
          </p:cNvSpPr>
          <p:nvPr>
            <p:ph type="sldNum" sz="quarter" idx="12"/>
          </p:nvPr>
        </p:nvSpPr>
        <p:spPr/>
        <p:txBody>
          <a:bodyPr/>
          <a:lstStyle/>
          <a:p>
            <a:fld id="{6FD1E829-82B9-4B90-871B-8A41F9C88C9A}" type="slidenum">
              <a:rPr lang="en-GB" smtClean="0"/>
              <a:t>24</a:t>
            </a:fld>
            <a:endParaRPr lang="en-GB" dirty="0"/>
          </a:p>
        </p:txBody>
      </p:sp>
      <p:sp>
        <p:nvSpPr>
          <p:cNvPr id="3" name="TextBox 2"/>
          <p:cNvSpPr txBox="1"/>
          <p:nvPr/>
        </p:nvSpPr>
        <p:spPr>
          <a:xfrm flipH="1">
            <a:off x="10988703" y="719069"/>
            <a:ext cx="1009812" cy="3508653"/>
          </a:xfrm>
          <a:prstGeom prst="rect">
            <a:avLst/>
          </a:prstGeom>
          <a:noFill/>
        </p:spPr>
        <p:txBody>
          <a:bodyPr wrap="square" rtlCol="0">
            <a:spAutoFit/>
          </a:bodyPr>
          <a:lstStyle/>
          <a:p>
            <a:r>
              <a:rPr lang="en-GB" sz="1200" dirty="0" smtClean="0"/>
              <a:t>*Q3 2021</a:t>
            </a:r>
          </a:p>
          <a:p>
            <a:r>
              <a:rPr lang="en-GB" sz="1000" dirty="0" smtClean="0"/>
              <a:t>The survey format changed alongside the scoring for some elements. Surveys information came  through use of survey monkey.</a:t>
            </a:r>
          </a:p>
          <a:p>
            <a:endParaRPr lang="en-GB" sz="1000" dirty="0" smtClean="0"/>
          </a:p>
          <a:p>
            <a:r>
              <a:rPr lang="en-GB" sz="1000" dirty="0" smtClean="0"/>
              <a:t>Number of people answering or not answering particular questions is reflected in the returns figure and percentage result. </a:t>
            </a:r>
          </a:p>
        </p:txBody>
      </p:sp>
    </p:spTree>
    <p:extLst>
      <p:ext uri="{BB962C8B-B14F-4D97-AF65-F5344CB8AC3E}">
        <p14:creationId xmlns:p14="http://schemas.microsoft.com/office/powerpoint/2010/main" val="41052882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4107" y="345689"/>
            <a:ext cx="10829693" cy="5686309"/>
          </a:xfrm>
        </p:spPr>
        <p:txBody>
          <a:bodyPr/>
          <a:lstStyle/>
          <a:p>
            <a:pPr marL="0" indent="0">
              <a:buNone/>
            </a:pPr>
            <a:r>
              <a:rPr lang="en-GB" dirty="0" smtClean="0"/>
              <a:t>Results from initial contact feedback surveys</a:t>
            </a:r>
            <a:endParaRPr lang="en-GB" dirty="0"/>
          </a:p>
        </p:txBody>
      </p:sp>
      <p:sp>
        <p:nvSpPr>
          <p:cNvPr id="4" name="Slide Number Placeholder 3"/>
          <p:cNvSpPr>
            <a:spLocks noGrp="1"/>
          </p:cNvSpPr>
          <p:nvPr>
            <p:ph type="sldNum" sz="quarter" idx="12"/>
          </p:nvPr>
        </p:nvSpPr>
        <p:spPr/>
        <p:txBody>
          <a:bodyPr/>
          <a:lstStyle/>
          <a:p>
            <a:fld id="{6FD1E829-82B9-4B90-871B-8A41F9C88C9A}" type="slidenum">
              <a:rPr lang="en-GB" smtClean="0"/>
              <a:t>25</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500763114"/>
              </p:ext>
            </p:extLst>
          </p:nvPr>
        </p:nvGraphicFramePr>
        <p:xfrm>
          <a:off x="573739" y="860610"/>
          <a:ext cx="11062448" cy="5782192"/>
        </p:xfrm>
        <a:graphic>
          <a:graphicData uri="http://schemas.openxmlformats.org/drawingml/2006/table">
            <a:tbl>
              <a:tblPr firstRow="1" bandRow="1">
                <a:tableStyleId>{F5AB1C69-6EDB-4FF4-983F-18BD219EF322}</a:tableStyleId>
              </a:tblPr>
              <a:tblGrid>
                <a:gridCol w="2097022">
                  <a:extLst>
                    <a:ext uri="{9D8B030D-6E8A-4147-A177-3AD203B41FA5}">
                      <a16:colId xmlns:a16="http://schemas.microsoft.com/office/drawing/2014/main" val="2362238029"/>
                    </a:ext>
                  </a:extLst>
                </a:gridCol>
                <a:gridCol w="2097022">
                  <a:extLst>
                    <a:ext uri="{9D8B030D-6E8A-4147-A177-3AD203B41FA5}">
                      <a16:colId xmlns:a16="http://schemas.microsoft.com/office/drawing/2014/main" val="2308362598"/>
                    </a:ext>
                  </a:extLst>
                </a:gridCol>
                <a:gridCol w="1519684">
                  <a:extLst>
                    <a:ext uri="{9D8B030D-6E8A-4147-A177-3AD203B41FA5}">
                      <a16:colId xmlns:a16="http://schemas.microsoft.com/office/drawing/2014/main" val="1794584921"/>
                    </a:ext>
                  </a:extLst>
                </a:gridCol>
                <a:gridCol w="2264862">
                  <a:extLst>
                    <a:ext uri="{9D8B030D-6E8A-4147-A177-3AD203B41FA5}">
                      <a16:colId xmlns:a16="http://schemas.microsoft.com/office/drawing/2014/main" val="4074609249"/>
                    </a:ext>
                  </a:extLst>
                </a:gridCol>
                <a:gridCol w="3083858">
                  <a:extLst>
                    <a:ext uri="{9D8B030D-6E8A-4147-A177-3AD203B41FA5}">
                      <a16:colId xmlns:a16="http://schemas.microsoft.com/office/drawing/2014/main" val="2640387910"/>
                    </a:ext>
                  </a:extLst>
                </a:gridCol>
              </a:tblGrid>
              <a:tr h="886116">
                <a:tc>
                  <a:txBody>
                    <a:bodyPr/>
                    <a:lstStyle/>
                    <a:p>
                      <a:r>
                        <a:rPr lang="en-GB" dirty="0" smtClean="0"/>
                        <a:t>Question</a:t>
                      </a:r>
                      <a:endParaRPr lang="en-GB" dirty="0"/>
                    </a:p>
                  </a:txBody>
                  <a:tcPr anchor="ctr"/>
                </a:tc>
                <a:tc>
                  <a:txBody>
                    <a:bodyPr/>
                    <a:lstStyle/>
                    <a:p>
                      <a:r>
                        <a:rPr lang="en-GB" dirty="0" smtClean="0"/>
                        <a:t>Answers choices</a:t>
                      </a:r>
                      <a:endParaRPr lang="en-GB" dirty="0"/>
                    </a:p>
                  </a:txBody>
                  <a:tcPr anchor="ctr"/>
                </a:tc>
                <a:tc>
                  <a:txBody>
                    <a:bodyPr/>
                    <a:lstStyle/>
                    <a:p>
                      <a:r>
                        <a:rPr lang="en-GB" dirty="0" smtClean="0"/>
                        <a:t>Answers (out</a:t>
                      </a:r>
                      <a:r>
                        <a:rPr lang="en-GB" baseline="0" dirty="0" smtClean="0"/>
                        <a:t> of 4 returned surveys)</a:t>
                      </a:r>
                      <a:endParaRPr lang="en-GB" dirty="0"/>
                    </a:p>
                  </a:txBody>
                  <a:tcPr anchor="ctr"/>
                </a:tc>
                <a:tc>
                  <a:txBody>
                    <a:bodyPr/>
                    <a:lstStyle/>
                    <a:p>
                      <a:r>
                        <a:rPr lang="en-GB" dirty="0" smtClean="0"/>
                        <a:t>Cumulative</a:t>
                      </a:r>
                      <a:endParaRPr lang="en-GB" dirty="0"/>
                    </a:p>
                  </a:txBody>
                  <a:tcPr anchor="ctr"/>
                </a:tc>
                <a:tc>
                  <a:txBody>
                    <a:bodyPr/>
                    <a:lstStyle/>
                    <a:p>
                      <a:r>
                        <a:rPr lang="en-GB" dirty="0" smtClean="0"/>
                        <a:t>Comments</a:t>
                      </a:r>
                      <a:endParaRPr lang="en-GB" dirty="0"/>
                    </a:p>
                  </a:txBody>
                  <a:tcPr anchor="ctr"/>
                </a:tc>
                <a:extLst>
                  <a:ext uri="{0D108BD9-81ED-4DB2-BD59-A6C34878D82A}">
                    <a16:rowId xmlns:a16="http://schemas.microsoft.com/office/drawing/2014/main" val="2109805147"/>
                  </a:ext>
                </a:extLst>
              </a:tr>
              <a:tr h="327434">
                <a:tc rowSpan="5">
                  <a:txBody>
                    <a:bodyPr/>
                    <a:lstStyle/>
                    <a:p>
                      <a:r>
                        <a:rPr lang="en-US" sz="1200" kern="1200" dirty="0" smtClean="0">
                          <a:effectLst/>
                        </a:rPr>
                        <a:t>How satisfied are you with your experience contacting Safe Spaces today?</a:t>
                      </a:r>
                      <a:endParaRPr lang="en-GB" sz="1200" dirty="0"/>
                    </a:p>
                  </a:txBody>
                  <a:tcPr anchor="ctr"/>
                </a:tc>
                <a:tc>
                  <a:txBody>
                    <a:bodyPr/>
                    <a:lstStyle/>
                    <a:p>
                      <a:pPr lvl="0"/>
                      <a:r>
                        <a:rPr lang="en-GB" sz="1200" dirty="0" smtClean="0"/>
                        <a:t> Very Satisfied</a:t>
                      </a:r>
                      <a:endParaRPr lang="en-GB" sz="1200" dirty="0"/>
                    </a:p>
                  </a:txBody>
                  <a:tcPr marL="45720" marR="45720" anchor="ctr"/>
                </a:tc>
                <a:tc>
                  <a:txBody>
                    <a:bodyPr/>
                    <a:lstStyle/>
                    <a:p>
                      <a:r>
                        <a:rPr lang="en-GB" sz="1200" dirty="0" smtClean="0"/>
                        <a:t> 2 (50%)</a:t>
                      </a:r>
                      <a:endParaRPr lang="en-GB" sz="1200" dirty="0"/>
                    </a:p>
                  </a:txBody>
                  <a:tcPr marL="45720" marR="45720" anchor="ctr"/>
                </a:tc>
                <a:tc>
                  <a:txBody>
                    <a:bodyPr/>
                    <a:lstStyle/>
                    <a:p>
                      <a:r>
                        <a:rPr lang="en-GB" sz="1200" dirty="0" smtClean="0"/>
                        <a:t>No cumulative data as yet.</a:t>
                      </a:r>
                      <a:endParaRPr lang="en-GB" sz="1200" dirty="0"/>
                    </a:p>
                  </a:txBody>
                  <a:tcPr marL="45720" marR="45720" anchor="ctr"/>
                </a:tc>
                <a:tc rowSpan="14">
                  <a:txBody>
                    <a:bodyPr/>
                    <a:lstStyle/>
                    <a:p>
                      <a:pPr algn="l"/>
                      <a:r>
                        <a:rPr lang="en-GB" sz="1200" dirty="0" smtClean="0"/>
                        <a:t>Please refer to narrative report</a:t>
                      </a:r>
                      <a:r>
                        <a:rPr lang="en-GB" sz="1200" baseline="0" dirty="0" smtClean="0"/>
                        <a:t> for further discussion on</a:t>
                      </a:r>
                      <a:endParaRPr lang="en-GB" sz="1200" dirty="0"/>
                    </a:p>
                  </a:txBody>
                  <a:tcPr marL="45720" marR="45720"/>
                </a:tc>
                <a:extLst>
                  <a:ext uri="{0D108BD9-81ED-4DB2-BD59-A6C34878D82A}">
                    <a16:rowId xmlns:a16="http://schemas.microsoft.com/office/drawing/2014/main" val="3014883968"/>
                  </a:ext>
                </a:extLst>
              </a:tr>
              <a:tr h="443058">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 Satisfied</a:t>
                      </a:r>
                    </a:p>
                  </a:txBody>
                  <a:tcPr marL="45720" marR="45720" anchor="ctr"/>
                </a:tc>
                <a:tc>
                  <a:txBody>
                    <a:bodyPr/>
                    <a:lstStyle/>
                    <a:p>
                      <a:r>
                        <a:rPr lang="en-GB" sz="1200" dirty="0" smtClean="0"/>
                        <a:t> 2 (50%)</a:t>
                      </a:r>
                      <a:endParaRPr lang="en-GB" sz="1200" dirty="0"/>
                    </a:p>
                  </a:txBody>
                  <a:tcPr marL="45720" marR="45720" anchor="ctr"/>
                </a:tc>
                <a:tc>
                  <a:txBody>
                    <a:bodyPr/>
                    <a:lstStyle/>
                    <a:p>
                      <a:endParaRPr lang="en-GB" sz="1200" dirty="0"/>
                    </a:p>
                  </a:txBody>
                  <a:tcPr marL="45720" marR="45720" anchor="ctr"/>
                </a:tc>
                <a:tc vMerge="1">
                  <a:txBody>
                    <a:bodyPr/>
                    <a:lstStyle/>
                    <a:p>
                      <a:endParaRPr lang="en-GB" sz="1200" dirty="0"/>
                    </a:p>
                  </a:txBody>
                  <a:tcPr marL="45720" marR="45720" anchor="ctr"/>
                </a:tc>
                <a:extLst>
                  <a:ext uri="{0D108BD9-81ED-4DB2-BD59-A6C34878D82A}">
                    <a16:rowId xmlns:a16="http://schemas.microsoft.com/office/drawing/2014/main" val="1704539748"/>
                  </a:ext>
                </a:extLst>
              </a:tr>
              <a:tr h="327434">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 Neither</a:t>
                      </a:r>
                      <a:r>
                        <a:rPr lang="en-GB" sz="1200" baseline="0" dirty="0" smtClean="0"/>
                        <a:t> Satisfied or Dissatisfied</a:t>
                      </a:r>
                    </a:p>
                  </a:txBody>
                  <a:tcPr marL="45720" marR="45720" anchor="ctr"/>
                </a:tc>
                <a:tc>
                  <a:txBody>
                    <a:bodyPr/>
                    <a:lstStyle/>
                    <a:p>
                      <a:r>
                        <a:rPr lang="en-GB" sz="1200" dirty="0" smtClean="0"/>
                        <a:t> 0</a:t>
                      </a:r>
                      <a:endParaRPr lang="en-GB" sz="1200" dirty="0"/>
                    </a:p>
                  </a:txBody>
                  <a:tcPr marL="45720" marR="45720" anchor="ctr"/>
                </a:tc>
                <a:tc>
                  <a:txBody>
                    <a:bodyPr/>
                    <a:lstStyle/>
                    <a:p>
                      <a:endParaRPr lang="en-GB" sz="1200" dirty="0"/>
                    </a:p>
                  </a:txBody>
                  <a:tcPr marL="45720" marR="45720" anchor="ctr"/>
                </a:tc>
                <a:tc vMerge="1">
                  <a:txBody>
                    <a:bodyPr/>
                    <a:lstStyle/>
                    <a:p>
                      <a:endParaRPr lang="en-GB" sz="1200" dirty="0"/>
                    </a:p>
                  </a:txBody>
                  <a:tcPr marL="45720" marR="45720" anchor="ctr"/>
                </a:tc>
                <a:extLst>
                  <a:ext uri="{0D108BD9-81ED-4DB2-BD59-A6C34878D82A}">
                    <a16:rowId xmlns:a16="http://schemas.microsoft.com/office/drawing/2014/main" val="3382834985"/>
                  </a:ext>
                </a:extLst>
              </a:tr>
              <a:tr h="327434">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 Dissatisfied</a:t>
                      </a:r>
                    </a:p>
                  </a:txBody>
                  <a:tcPr marL="45720" marR="45720" anchor="ctr"/>
                </a:tc>
                <a:tc>
                  <a:txBody>
                    <a:bodyPr/>
                    <a:lstStyle/>
                    <a:p>
                      <a:r>
                        <a:rPr lang="en-GB" sz="1200" dirty="0" smtClean="0"/>
                        <a:t> 0</a:t>
                      </a:r>
                      <a:endParaRPr lang="en-GB" sz="1200" dirty="0"/>
                    </a:p>
                  </a:txBody>
                  <a:tcPr marL="45720" marR="45720" anchor="ctr"/>
                </a:tc>
                <a:tc>
                  <a:txBody>
                    <a:bodyPr/>
                    <a:lstStyle/>
                    <a:p>
                      <a:endParaRPr lang="en-GB" sz="1200" dirty="0"/>
                    </a:p>
                  </a:txBody>
                  <a:tcPr marL="45720" marR="45720" anchor="ctr"/>
                </a:tc>
                <a:tc vMerge="1">
                  <a:txBody>
                    <a:bodyPr/>
                    <a:lstStyle/>
                    <a:p>
                      <a:endParaRPr lang="en-GB" sz="1200" dirty="0"/>
                    </a:p>
                  </a:txBody>
                  <a:tcPr marL="45720" marR="45720" anchor="ctr"/>
                </a:tc>
                <a:extLst>
                  <a:ext uri="{0D108BD9-81ED-4DB2-BD59-A6C34878D82A}">
                    <a16:rowId xmlns:a16="http://schemas.microsoft.com/office/drawing/2014/main" val="2552590654"/>
                  </a:ext>
                </a:extLst>
              </a:tr>
              <a:tr h="327434">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 Very Dissatisfied</a:t>
                      </a:r>
                      <a:endParaRPr lang="en-GB" sz="1200" dirty="0" smtClean="0"/>
                    </a:p>
                  </a:txBody>
                  <a:tcPr marL="45720" marR="45720" anchor="ctr"/>
                </a:tc>
                <a:tc>
                  <a:txBody>
                    <a:bodyPr/>
                    <a:lstStyle/>
                    <a:p>
                      <a:r>
                        <a:rPr lang="en-GB" sz="1200" dirty="0" smtClean="0"/>
                        <a:t> 0</a:t>
                      </a:r>
                      <a:endParaRPr lang="en-GB" sz="1200" dirty="0"/>
                    </a:p>
                  </a:txBody>
                  <a:tcPr marL="45720" marR="45720" anchor="ctr"/>
                </a:tc>
                <a:tc>
                  <a:txBody>
                    <a:bodyPr/>
                    <a:lstStyle/>
                    <a:p>
                      <a:endParaRPr lang="en-GB" sz="1200" dirty="0"/>
                    </a:p>
                  </a:txBody>
                  <a:tcPr marL="45720" marR="45720" anchor="ctr"/>
                </a:tc>
                <a:tc vMerge="1">
                  <a:txBody>
                    <a:bodyPr/>
                    <a:lstStyle/>
                    <a:p>
                      <a:endParaRPr lang="en-GB" sz="1200" dirty="0"/>
                    </a:p>
                  </a:txBody>
                  <a:tcPr marL="45720" marR="45720" anchor="ctr"/>
                </a:tc>
                <a:extLst>
                  <a:ext uri="{0D108BD9-81ED-4DB2-BD59-A6C34878D82A}">
                    <a16:rowId xmlns:a16="http://schemas.microsoft.com/office/drawing/2014/main" val="3696617631"/>
                  </a:ext>
                </a:extLst>
              </a:tr>
              <a:tr h="327434">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effectLst/>
                        </a:rPr>
                        <a:t>How satisfied are you with our team in resolving your enquiry?</a:t>
                      </a:r>
                    </a:p>
                    <a:p>
                      <a:endParaRPr lang="en-GB" sz="1200" dirty="0"/>
                    </a:p>
                  </a:txBody>
                  <a:tcPr anchor="ctr"/>
                </a:tc>
                <a:tc>
                  <a:txBody>
                    <a:bodyPr/>
                    <a:lstStyle/>
                    <a:p>
                      <a:pPr lvl="0"/>
                      <a:r>
                        <a:rPr lang="en-GB" sz="1200" dirty="0" smtClean="0"/>
                        <a:t> Very Satisfied</a:t>
                      </a:r>
                      <a:endParaRPr lang="en-GB" sz="1200" dirty="0"/>
                    </a:p>
                  </a:txBody>
                  <a:tcPr marL="45720" marR="45720" anchor="ctr"/>
                </a:tc>
                <a:tc>
                  <a:txBody>
                    <a:bodyPr/>
                    <a:lstStyle/>
                    <a:p>
                      <a:r>
                        <a:rPr lang="en-GB" sz="1200" dirty="0" smtClean="0"/>
                        <a:t> 2 (50%)</a:t>
                      </a:r>
                      <a:endParaRPr lang="en-GB" sz="1200" dirty="0"/>
                    </a:p>
                  </a:txBody>
                  <a:tcPr marL="45720" marR="45720" anchor="ctr"/>
                </a:tc>
                <a:tc>
                  <a:txBody>
                    <a:bodyPr/>
                    <a:lstStyle/>
                    <a:p>
                      <a:endParaRPr lang="en-GB" sz="1200" dirty="0"/>
                    </a:p>
                  </a:txBody>
                  <a:tcPr marL="45720" marR="45720" anchor="ctr"/>
                </a:tc>
                <a:tc vMerge="1">
                  <a:txBody>
                    <a:bodyPr/>
                    <a:lstStyle/>
                    <a:p>
                      <a:endParaRPr lang="en-GB" sz="1200" dirty="0"/>
                    </a:p>
                  </a:txBody>
                  <a:tcPr marL="45720" marR="45720" anchor="ctr"/>
                </a:tc>
                <a:extLst>
                  <a:ext uri="{0D108BD9-81ED-4DB2-BD59-A6C34878D82A}">
                    <a16:rowId xmlns:a16="http://schemas.microsoft.com/office/drawing/2014/main" val="2661427055"/>
                  </a:ext>
                </a:extLst>
              </a:tr>
              <a:tr h="327434">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 Satisfied</a:t>
                      </a:r>
                    </a:p>
                  </a:txBody>
                  <a:tcPr marL="45720" marR="45720" anchor="ctr"/>
                </a:tc>
                <a:tc>
                  <a:txBody>
                    <a:bodyPr/>
                    <a:lstStyle/>
                    <a:p>
                      <a:r>
                        <a:rPr lang="en-GB" sz="1200" dirty="0" smtClean="0"/>
                        <a:t> 0</a:t>
                      </a:r>
                      <a:endParaRPr lang="en-GB" sz="1200" dirty="0"/>
                    </a:p>
                  </a:txBody>
                  <a:tcPr marL="45720" marR="45720" anchor="ctr"/>
                </a:tc>
                <a:tc>
                  <a:txBody>
                    <a:bodyPr/>
                    <a:lstStyle/>
                    <a:p>
                      <a:endParaRPr lang="en-GB" sz="1200" dirty="0"/>
                    </a:p>
                  </a:txBody>
                  <a:tcPr marL="45720" marR="45720" anchor="ctr"/>
                </a:tc>
                <a:tc vMerge="1">
                  <a:txBody>
                    <a:bodyPr/>
                    <a:lstStyle/>
                    <a:p>
                      <a:endParaRPr lang="en-GB" sz="1200" dirty="0"/>
                    </a:p>
                  </a:txBody>
                  <a:tcPr marL="45720" marR="45720" anchor="ctr"/>
                </a:tc>
                <a:extLst>
                  <a:ext uri="{0D108BD9-81ED-4DB2-BD59-A6C34878D82A}">
                    <a16:rowId xmlns:a16="http://schemas.microsoft.com/office/drawing/2014/main" val="3482445459"/>
                  </a:ext>
                </a:extLst>
              </a:tr>
              <a:tr h="327434">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 Neither</a:t>
                      </a:r>
                      <a:r>
                        <a:rPr lang="en-GB" sz="1200" baseline="0" dirty="0" smtClean="0"/>
                        <a:t> Satisfied or Dissatisfied</a:t>
                      </a:r>
                    </a:p>
                  </a:txBody>
                  <a:tcPr marL="45720" marR="45720" anchor="ctr"/>
                </a:tc>
                <a:tc>
                  <a:txBody>
                    <a:bodyPr/>
                    <a:lstStyle/>
                    <a:p>
                      <a:r>
                        <a:rPr lang="en-GB" sz="1200" dirty="0" smtClean="0"/>
                        <a:t> 2 (50%)</a:t>
                      </a:r>
                      <a:endParaRPr lang="en-GB" sz="1200" dirty="0"/>
                    </a:p>
                  </a:txBody>
                  <a:tcPr marL="45720" marR="45720" anchor="ctr"/>
                </a:tc>
                <a:tc>
                  <a:txBody>
                    <a:bodyPr/>
                    <a:lstStyle/>
                    <a:p>
                      <a:endParaRPr lang="en-GB" sz="1200" dirty="0"/>
                    </a:p>
                  </a:txBody>
                  <a:tcPr marL="45720" marR="45720" anchor="ctr"/>
                </a:tc>
                <a:tc vMerge="1">
                  <a:txBody>
                    <a:bodyPr/>
                    <a:lstStyle/>
                    <a:p>
                      <a:endParaRPr lang="en-GB" sz="1200" dirty="0"/>
                    </a:p>
                  </a:txBody>
                  <a:tcPr marL="45720" marR="45720" anchor="ctr"/>
                </a:tc>
                <a:extLst>
                  <a:ext uri="{0D108BD9-81ED-4DB2-BD59-A6C34878D82A}">
                    <a16:rowId xmlns:a16="http://schemas.microsoft.com/office/drawing/2014/main" val="3066642242"/>
                  </a:ext>
                </a:extLst>
              </a:tr>
              <a:tr h="327434">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 Dissatisfied</a:t>
                      </a:r>
                    </a:p>
                  </a:txBody>
                  <a:tcPr marL="45720" marR="45720" anchor="ctr"/>
                </a:tc>
                <a:tc>
                  <a:txBody>
                    <a:bodyPr/>
                    <a:lstStyle/>
                    <a:p>
                      <a:r>
                        <a:rPr lang="en-GB" sz="1200" dirty="0" smtClean="0"/>
                        <a:t> 0</a:t>
                      </a:r>
                      <a:endParaRPr lang="en-GB" sz="1200" dirty="0"/>
                    </a:p>
                  </a:txBody>
                  <a:tcPr marL="45720" marR="45720" anchor="ctr"/>
                </a:tc>
                <a:tc>
                  <a:txBody>
                    <a:bodyPr/>
                    <a:lstStyle/>
                    <a:p>
                      <a:endParaRPr lang="en-GB" sz="1200" dirty="0"/>
                    </a:p>
                  </a:txBody>
                  <a:tcPr marL="45720" marR="45720" anchor="ctr"/>
                </a:tc>
                <a:tc vMerge="1">
                  <a:txBody>
                    <a:bodyPr/>
                    <a:lstStyle/>
                    <a:p>
                      <a:endParaRPr lang="en-GB" sz="1200" dirty="0"/>
                    </a:p>
                  </a:txBody>
                  <a:tcPr marL="45720" marR="45720" anchor="ctr"/>
                </a:tc>
                <a:extLst>
                  <a:ext uri="{0D108BD9-81ED-4DB2-BD59-A6C34878D82A}">
                    <a16:rowId xmlns:a16="http://schemas.microsoft.com/office/drawing/2014/main" val="3819588627"/>
                  </a:ext>
                </a:extLst>
              </a:tr>
              <a:tr h="327434">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 Very Dissatisfied</a:t>
                      </a:r>
                      <a:endParaRPr lang="en-GB" sz="1200" dirty="0" smtClean="0"/>
                    </a:p>
                  </a:txBody>
                  <a:tcPr marL="45720" marR="45720" anchor="ctr"/>
                </a:tc>
                <a:tc>
                  <a:txBody>
                    <a:bodyPr/>
                    <a:lstStyle/>
                    <a:p>
                      <a:r>
                        <a:rPr lang="en-GB" sz="1200" dirty="0" smtClean="0"/>
                        <a:t> 0</a:t>
                      </a:r>
                      <a:endParaRPr lang="en-GB" sz="1200" dirty="0"/>
                    </a:p>
                  </a:txBody>
                  <a:tcPr marL="45720" marR="45720" anchor="ctr"/>
                </a:tc>
                <a:tc>
                  <a:txBody>
                    <a:bodyPr/>
                    <a:lstStyle/>
                    <a:p>
                      <a:endParaRPr lang="en-GB" sz="1200" dirty="0"/>
                    </a:p>
                  </a:txBody>
                  <a:tcPr marL="45720" marR="45720" anchor="ctr"/>
                </a:tc>
                <a:tc vMerge="1">
                  <a:txBody>
                    <a:bodyPr/>
                    <a:lstStyle/>
                    <a:p>
                      <a:endParaRPr lang="en-GB" sz="1200" dirty="0"/>
                    </a:p>
                  </a:txBody>
                  <a:tcPr marL="45720" marR="45720" anchor="ctr"/>
                </a:tc>
                <a:extLst>
                  <a:ext uri="{0D108BD9-81ED-4DB2-BD59-A6C34878D82A}">
                    <a16:rowId xmlns:a16="http://schemas.microsoft.com/office/drawing/2014/main" val="1206104420"/>
                  </a:ext>
                </a:extLst>
              </a:tr>
              <a:tr h="390857">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effectLst/>
                        </a:rPr>
                        <a:t>Would you to recommend Safe Spaces to other people in a similar position to you?</a:t>
                      </a:r>
                    </a:p>
                    <a:p>
                      <a:endParaRPr lang="en-GB" sz="1200" dirty="0"/>
                    </a:p>
                  </a:txBody>
                  <a:tcPr anchor="ctr"/>
                </a:tc>
                <a:tc>
                  <a:txBody>
                    <a:bodyPr/>
                    <a:lstStyle/>
                    <a:p>
                      <a:r>
                        <a:rPr lang="en-GB" sz="1200" dirty="0" smtClean="0"/>
                        <a:t>Yes</a:t>
                      </a:r>
                    </a:p>
                  </a:txBody>
                  <a:tcPr anchor="ctr"/>
                </a:tc>
                <a:tc>
                  <a:txBody>
                    <a:bodyPr/>
                    <a:lstStyle/>
                    <a:p>
                      <a:r>
                        <a:rPr lang="en-GB" sz="1200" dirty="0" smtClean="0"/>
                        <a:t>4 (100%)</a:t>
                      </a:r>
                      <a:endParaRPr lang="en-GB" sz="1200" dirty="0"/>
                    </a:p>
                  </a:txBody>
                  <a:tcPr anchor="ctr"/>
                </a:tc>
                <a:tc>
                  <a:txBody>
                    <a:bodyPr/>
                    <a:lstStyle/>
                    <a:p>
                      <a:endParaRPr lang="en-GB" sz="1200" dirty="0"/>
                    </a:p>
                  </a:txBody>
                  <a:tcPr anchor="ctr"/>
                </a:tc>
                <a:tc vMerge="1">
                  <a:txBody>
                    <a:bodyPr/>
                    <a:lstStyle/>
                    <a:p>
                      <a:endParaRPr lang="en-GB" sz="1200" dirty="0"/>
                    </a:p>
                  </a:txBody>
                  <a:tcPr anchor="ctr"/>
                </a:tc>
                <a:extLst>
                  <a:ext uri="{0D108BD9-81ED-4DB2-BD59-A6C34878D82A}">
                    <a16:rowId xmlns:a16="http://schemas.microsoft.com/office/drawing/2014/main" val="3634624905"/>
                  </a:ext>
                </a:extLst>
              </a:tr>
              <a:tr h="406647">
                <a:tc vMerge="1">
                  <a:txBody>
                    <a:bodyPr/>
                    <a:lstStyle/>
                    <a:p>
                      <a:endParaRPr lang="en-GB"/>
                    </a:p>
                  </a:txBody>
                  <a:tcPr/>
                </a:tc>
                <a:tc>
                  <a:txBody>
                    <a:bodyPr/>
                    <a:lstStyle/>
                    <a:p>
                      <a:r>
                        <a:rPr lang="en-GB" sz="1200" dirty="0" smtClean="0"/>
                        <a:t>No</a:t>
                      </a:r>
                    </a:p>
                  </a:txBody>
                  <a:tcPr anchor="ctr"/>
                </a:tc>
                <a:tc>
                  <a:txBody>
                    <a:bodyPr/>
                    <a:lstStyle/>
                    <a:p>
                      <a:r>
                        <a:rPr lang="en-GB" sz="1200" dirty="0" smtClean="0"/>
                        <a:t>0</a:t>
                      </a:r>
                      <a:endParaRPr lang="en-GB" sz="1200" dirty="0"/>
                    </a:p>
                  </a:txBody>
                  <a:tcPr anchor="ctr"/>
                </a:tc>
                <a:tc>
                  <a:txBody>
                    <a:bodyPr/>
                    <a:lstStyle/>
                    <a:p>
                      <a:endParaRPr lang="en-GB" sz="1200" dirty="0"/>
                    </a:p>
                  </a:txBody>
                  <a:tcPr anchor="ctr"/>
                </a:tc>
                <a:tc vMerge="1">
                  <a:txBody>
                    <a:bodyPr/>
                    <a:lstStyle/>
                    <a:p>
                      <a:endParaRPr lang="en-GB" sz="1200" dirty="0"/>
                    </a:p>
                  </a:txBody>
                  <a:tcPr anchor="ctr"/>
                </a:tc>
                <a:extLst>
                  <a:ext uri="{0D108BD9-81ED-4DB2-BD59-A6C34878D82A}">
                    <a16:rowId xmlns:a16="http://schemas.microsoft.com/office/drawing/2014/main" val="260280242"/>
                  </a:ext>
                </a:extLst>
              </a:tr>
              <a:tr h="327434">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effectLst/>
                        </a:rPr>
                        <a:t>How likely are you to return to our website?</a:t>
                      </a:r>
                      <a:endParaRPr lang="en-US" sz="1200" b="0" i="0" kern="1200" dirty="0" smtClean="0">
                        <a:solidFill>
                          <a:schemeClr val="dk1"/>
                        </a:solidFill>
                        <a:effectLst/>
                        <a:latin typeface="+mn-lt"/>
                        <a:ea typeface="+mn-ea"/>
                        <a:cs typeface="+mn-cs"/>
                      </a:endParaRPr>
                    </a:p>
                  </a:txBody>
                  <a:tcPr anchor="ctr"/>
                </a:tc>
                <a:tc>
                  <a:txBody>
                    <a:bodyPr/>
                    <a:lstStyle/>
                    <a:p>
                      <a:r>
                        <a:rPr lang="en-GB" sz="1200" dirty="0" smtClean="0"/>
                        <a:t>Likely</a:t>
                      </a:r>
                      <a:endParaRPr lang="en-GB" sz="1200" dirty="0"/>
                    </a:p>
                  </a:txBody>
                  <a:tcPr anchor="ctr"/>
                </a:tc>
                <a:tc>
                  <a:txBody>
                    <a:bodyPr/>
                    <a:lstStyle/>
                    <a:p>
                      <a:r>
                        <a:rPr lang="en-GB" sz="1200" dirty="0" smtClean="0"/>
                        <a:t>3 (75%)</a:t>
                      </a:r>
                      <a:endParaRPr lang="en-GB" sz="1200" dirty="0"/>
                    </a:p>
                  </a:txBody>
                  <a:tcPr anchor="ctr"/>
                </a:tc>
                <a:tc>
                  <a:txBody>
                    <a:bodyPr/>
                    <a:lstStyle/>
                    <a:p>
                      <a:endParaRPr lang="en-GB" sz="1200" dirty="0"/>
                    </a:p>
                  </a:txBody>
                  <a:tcPr anchor="ctr"/>
                </a:tc>
                <a:tc vMerge="1">
                  <a:txBody>
                    <a:bodyPr/>
                    <a:lstStyle/>
                    <a:p>
                      <a:endParaRPr lang="en-GB" sz="1200" dirty="0"/>
                    </a:p>
                  </a:txBody>
                  <a:tcPr anchor="ctr"/>
                </a:tc>
                <a:extLst>
                  <a:ext uri="{0D108BD9-81ED-4DB2-BD59-A6C34878D82A}">
                    <a16:rowId xmlns:a16="http://schemas.microsoft.com/office/drawing/2014/main" val="2270648276"/>
                  </a:ext>
                </a:extLst>
              </a:tr>
              <a:tr h="327434">
                <a:tc vMerge="1">
                  <a:txBody>
                    <a:bodyPr/>
                    <a:lstStyle/>
                    <a:p>
                      <a:endParaRPr lang="en-GB"/>
                    </a:p>
                  </a:txBody>
                  <a:tcPr/>
                </a:tc>
                <a:tc>
                  <a:txBody>
                    <a:bodyPr/>
                    <a:lstStyle/>
                    <a:p>
                      <a:r>
                        <a:rPr lang="en-GB" sz="1200" dirty="0" smtClean="0"/>
                        <a:t>Unlikely</a:t>
                      </a:r>
                      <a:endParaRPr lang="en-GB" sz="1200" dirty="0"/>
                    </a:p>
                  </a:txBody>
                  <a:tcPr anchor="ctr"/>
                </a:tc>
                <a:tc>
                  <a:txBody>
                    <a:bodyPr/>
                    <a:lstStyle/>
                    <a:p>
                      <a:r>
                        <a:rPr lang="en-GB" sz="1200" dirty="0" smtClean="0"/>
                        <a:t>1 (25%)</a:t>
                      </a:r>
                      <a:endParaRPr lang="en-GB" sz="1200" dirty="0"/>
                    </a:p>
                  </a:txBody>
                  <a:tcPr anchor="ctr"/>
                </a:tc>
                <a:tc>
                  <a:txBody>
                    <a:bodyPr/>
                    <a:lstStyle/>
                    <a:p>
                      <a:endParaRPr lang="en-GB" sz="1200" dirty="0"/>
                    </a:p>
                  </a:txBody>
                  <a:tcPr anchor="ctr"/>
                </a:tc>
                <a:tc vMerge="1">
                  <a:txBody>
                    <a:bodyPr/>
                    <a:lstStyle/>
                    <a:p>
                      <a:endParaRPr lang="en-GB" sz="1200" dirty="0"/>
                    </a:p>
                  </a:txBody>
                  <a:tcPr anchor="ctr"/>
                </a:tc>
                <a:extLst>
                  <a:ext uri="{0D108BD9-81ED-4DB2-BD59-A6C34878D82A}">
                    <a16:rowId xmlns:a16="http://schemas.microsoft.com/office/drawing/2014/main" val="632701150"/>
                  </a:ext>
                </a:extLst>
              </a:tr>
            </a:tbl>
          </a:graphicData>
        </a:graphic>
      </p:graphicFrame>
    </p:spTree>
    <p:extLst>
      <p:ext uri="{BB962C8B-B14F-4D97-AF65-F5344CB8AC3E}">
        <p14:creationId xmlns:p14="http://schemas.microsoft.com/office/powerpoint/2010/main" val="33677219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80820364"/>
              </p:ext>
            </p:extLst>
          </p:nvPr>
        </p:nvGraphicFramePr>
        <p:xfrm>
          <a:off x="246888" y="1207008"/>
          <a:ext cx="11594591" cy="3683525"/>
        </p:xfrm>
        <a:graphic>
          <a:graphicData uri="http://schemas.openxmlformats.org/drawingml/2006/table">
            <a:tbl>
              <a:tblPr>
                <a:tableStyleId>{5C22544A-7EE6-4342-B048-85BDC9FD1C3A}</a:tableStyleId>
              </a:tblPr>
              <a:tblGrid>
                <a:gridCol w="1747591">
                  <a:extLst>
                    <a:ext uri="{9D8B030D-6E8A-4147-A177-3AD203B41FA5}">
                      <a16:colId xmlns:a16="http://schemas.microsoft.com/office/drawing/2014/main" val="2899784157"/>
                    </a:ext>
                  </a:extLst>
                </a:gridCol>
                <a:gridCol w="2258424">
                  <a:extLst>
                    <a:ext uri="{9D8B030D-6E8A-4147-A177-3AD203B41FA5}">
                      <a16:colId xmlns:a16="http://schemas.microsoft.com/office/drawing/2014/main" val="2015992376"/>
                    </a:ext>
                  </a:extLst>
                </a:gridCol>
                <a:gridCol w="2318918">
                  <a:extLst>
                    <a:ext uri="{9D8B030D-6E8A-4147-A177-3AD203B41FA5}">
                      <a16:colId xmlns:a16="http://schemas.microsoft.com/office/drawing/2014/main" val="2755985712"/>
                    </a:ext>
                  </a:extLst>
                </a:gridCol>
                <a:gridCol w="2107022">
                  <a:extLst>
                    <a:ext uri="{9D8B030D-6E8A-4147-A177-3AD203B41FA5}">
                      <a16:colId xmlns:a16="http://schemas.microsoft.com/office/drawing/2014/main" val="3916114098"/>
                    </a:ext>
                  </a:extLst>
                </a:gridCol>
                <a:gridCol w="3162636">
                  <a:extLst>
                    <a:ext uri="{9D8B030D-6E8A-4147-A177-3AD203B41FA5}">
                      <a16:colId xmlns:a16="http://schemas.microsoft.com/office/drawing/2014/main" val="282328150"/>
                    </a:ext>
                  </a:extLst>
                </a:gridCol>
              </a:tblGrid>
              <a:tr h="451668">
                <a:tc>
                  <a:txBody>
                    <a:bodyPr/>
                    <a:lstStyle/>
                    <a:p>
                      <a:pPr algn="ctr">
                        <a:lnSpc>
                          <a:spcPct val="107000"/>
                        </a:lnSpc>
                        <a:spcAft>
                          <a:spcPts val="0"/>
                        </a:spcAft>
                      </a:pPr>
                      <a:r>
                        <a:rPr lang="en-GB" sz="1600" b="1" dirty="0">
                          <a:effectLst/>
                          <a:latin typeface="+mj-lt"/>
                        </a:rPr>
                        <a:t>Outcomes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Outcome </a:t>
                      </a:r>
                      <a:r>
                        <a:rPr lang="en-GB" sz="1600" b="1" dirty="0" smtClean="0">
                          <a:effectLst/>
                          <a:latin typeface="+mj-lt"/>
                        </a:rPr>
                        <a:t>Descriptor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Key Performance Indicators (KPIs)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Actuals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Comments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22000798"/>
                  </a:ext>
                </a:extLst>
              </a:tr>
              <a:tr h="1580841">
                <a:tc rowSpan="2">
                  <a:txBody>
                    <a:bodyPr/>
                    <a:lstStyle/>
                    <a:p>
                      <a:pPr>
                        <a:lnSpc>
                          <a:spcPct val="107000"/>
                        </a:lnSpc>
                        <a:spcAft>
                          <a:spcPts val="0"/>
                        </a:spcAft>
                      </a:pPr>
                      <a:r>
                        <a:rPr lang="en-GB" sz="1200" dirty="0">
                          <a:effectLst/>
                          <a:latin typeface="+mj-lt"/>
                        </a:rPr>
                        <a:t>Victims/survivors have ongoing involvement in the development of the Safe Spaces service </a:t>
                      </a:r>
                    </a:p>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a:effectLst/>
                          <a:latin typeface="+mj-lt"/>
                        </a:rPr>
                        <a:t>Victims/survivors: </a:t>
                      </a:r>
                    </a:p>
                    <a:p>
                      <a:pPr>
                        <a:lnSpc>
                          <a:spcPct val="107000"/>
                        </a:lnSpc>
                        <a:spcAft>
                          <a:spcPts val="0"/>
                        </a:spcAft>
                      </a:pPr>
                      <a:r>
                        <a:rPr lang="en-GB" sz="1200" dirty="0">
                          <a:effectLst/>
                          <a:latin typeface="+mj-lt"/>
                        </a:rPr>
                        <a:t> </a:t>
                      </a:r>
                      <a:endParaRPr lang="en-GB" sz="1200" dirty="0">
                        <a:solidFill>
                          <a:srgbClr val="000000"/>
                        </a:solidFill>
                        <a:effectLst/>
                        <a:latin typeface="+mj-lt"/>
                        <a:cs typeface="Times New Roman" panose="02020603050405020304" pitchFamily="18" charset="0"/>
                      </a:endParaRPr>
                    </a:p>
                    <a:p>
                      <a:pPr>
                        <a:lnSpc>
                          <a:spcPct val="107000"/>
                        </a:lnSpc>
                        <a:spcAft>
                          <a:spcPts val="0"/>
                        </a:spcAft>
                      </a:pPr>
                      <a:r>
                        <a:rPr lang="en-GB" sz="1200" dirty="0" smtClean="0">
                          <a:effectLst/>
                          <a:latin typeface="+mj-lt"/>
                        </a:rPr>
                        <a:t>Have </a:t>
                      </a:r>
                      <a:r>
                        <a:rPr lang="en-GB" sz="1200" dirty="0">
                          <a:effectLst/>
                          <a:latin typeface="+mj-lt"/>
                        </a:rPr>
                        <a:t>ongoing opportunities to be involved in the continued development of the Safe Spaces service </a:t>
                      </a:r>
                    </a:p>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a:effectLst/>
                          <a:latin typeface="+mj-lt"/>
                        </a:rPr>
                        <a:t> </a:t>
                      </a:r>
                      <a:r>
                        <a:rPr lang="en-GB" sz="1400" b="1" dirty="0" smtClean="0">
                          <a:effectLst/>
                          <a:latin typeface="+mj-lt"/>
                        </a:rPr>
                        <a:t>KPI</a:t>
                      </a:r>
                      <a:r>
                        <a:rPr lang="en-GB" sz="1400" b="1" baseline="0" dirty="0" smtClean="0">
                          <a:effectLst/>
                          <a:latin typeface="+mj-lt"/>
                        </a:rPr>
                        <a:t> </a:t>
                      </a:r>
                      <a:r>
                        <a:rPr lang="en-GB" sz="1400" b="1" dirty="0" smtClean="0">
                          <a:effectLst/>
                          <a:latin typeface="+mj-lt"/>
                        </a:rPr>
                        <a:t>44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400" b="1" dirty="0" smtClean="0">
                          <a:effectLst/>
                          <a:latin typeface="+mj-lt"/>
                        </a:rPr>
                        <a:t> </a:t>
                      </a:r>
                      <a:r>
                        <a:rPr lang="en-GB" sz="1200" dirty="0" smtClean="0">
                          <a:effectLst/>
                          <a:latin typeface="+mj-lt"/>
                        </a:rPr>
                        <a:t>A minimum of 1 engagement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smtClean="0">
                          <a:effectLst/>
                          <a:latin typeface="+mj-lt"/>
                        </a:rPr>
                        <a:t> event/activity per quarter </a:t>
                      </a:r>
                      <a:endParaRPr lang="en-GB" sz="120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200" dirty="0">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200" dirty="0" smtClean="0">
                          <a:solidFill>
                            <a:srgbClr val="000000"/>
                          </a:solidFill>
                          <a:effectLst/>
                          <a:latin typeface="+mj-lt"/>
                          <a:ea typeface="Calibri" panose="020F0502020204030204" pitchFamily="34" charset="0"/>
                          <a:cs typeface="Times New Roman" panose="02020603050405020304" pitchFamily="18" charset="0"/>
                        </a:rPr>
                        <a:t>See narrative report</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63282622"/>
                  </a:ext>
                </a:extLst>
              </a:tr>
              <a:tr h="1580841">
                <a:tc vMerge="1">
                  <a:txBody>
                    <a:bodyPr/>
                    <a:lstStyle/>
                    <a:p>
                      <a:pPr>
                        <a:lnSpc>
                          <a:spcPct val="107000"/>
                        </a:lnSpc>
                        <a:spcAft>
                          <a:spcPts val="0"/>
                        </a:spcAft>
                      </a:pP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200" dirty="0">
                          <a:effectLst/>
                          <a:latin typeface="+mj-lt"/>
                        </a:rPr>
                        <a:t>Victims/survivors: </a:t>
                      </a:r>
                    </a:p>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p>
                      <a:pPr marL="0" lvl="0" indent="0">
                        <a:lnSpc>
                          <a:spcPct val="107000"/>
                        </a:lnSpc>
                        <a:spcAft>
                          <a:spcPts val="0"/>
                        </a:spcAft>
                        <a:buFont typeface="Symbol" panose="05050102010706020507" pitchFamily="18" charset="2"/>
                        <a:buNone/>
                      </a:pPr>
                      <a:r>
                        <a:rPr lang="en-GB" sz="1200" dirty="0">
                          <a:effectLst/>
                          <a:latin typeface="+mj-lt"/>
                        </a:rPr>
                        <a:t>Are supported to be involved in the continued development of the Safe Spaces service </a:t>
                      </a:r>
                    </a:p>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b="0" baseline="0" dirty="0">
                          <a:effectLst/>
                          <a:latin typeface="+mj-lt"/>
                        </a:rPr>
                        <a:t> </a:t>
                      </a:r>
                      <a:r>
                        <a:rPr lang="en-GB" sz="1400" b="1" dirty="0" smtClean="0">
                          <a:effectLst/>
                          <a:latin typeface="+mj-lt"/>
                        </a:rPr>
                        <a:t>KPI</a:t>
                      </a:r>
                      <a:r>
                        <a:rPr lang="en-GB" sz="1400" b="1" baseline="0" dirty="0" smtClean="0">
                          <a:effectLst/>
                          <a:latin typeface="+mj-lt"/>
                        </a:rPr>
                        <a:t> </a:t>
                      </a:r>
                      <a:r>
                        <a:rPr lang="en-GB" sz="1400" b="1" dirty="0" smtClean="0">
                          <a:effectLst/>
                          <a:latin typeface="+mj-lt"/>
                        </a:rPr>
                        <a:t>45</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smtClean="0">
                          <a:effectLst/>
                          <a:latin typeface="+mj-lt"/>
                        </a:rPr>
                        <a:t> Provision of a quarterly report,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smtClean="0">
                          <a:effectLst/>
                          <a:latin typeface="+mj-lt"/>
                        </a:rPr>
                        <a:t> alongside an annual report, which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smtClean="0">
                          <a:effectLst/>
                          <a:latin typeface="+mj-lt"/>
                        </a:rPr>
                        <a:t> sets out how victims and survivors</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smtClean="0">
                          <a:effectLst/>
                          <a:latin typeface="+mj-lt"/>
                        </a:rPr>
                        <a:t> have been involved in the ongoing</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smtClean="0">
                          <a:effectLst/>
                          <a:latin typeface="+mj-lt"/>
                        </a:rPr>
                        <a:t> development of the Safe Spaces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smtClean="0">
                          <a:effectLst/>
                          <a:latin typeface="+mj-lt"/>
                        </a:rPr>
                        <a:t> Service </a:t>
                      </a: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200" dirty="0">
                          <a:effectLst/>
                          <a:latin typeface="+mj-lt"/>
                        </a:rPr>
                        <a:t> </a:t>
                      </a:r>
                      <a:r>
                        <a:rPr lang="en-GB" sz="1200" dirty="0" smtClean="0">
                          <a:effectLst/>
                          <a:latin typeface="+mj-lt"/>
                        </a:rPr>
                        <a:t>See narrative report</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25802255"/>
                  </a:ext>
                </a:extLst>
              </a:tr>
            </a:tbl>
          </a:graphicData>
        </a:graphic>
      </p:graphicFrame>
      <p:sp>
        <p:nvSpPr>
          <p:cNvPr id="5" name="Title 1"/>
          <p:cNvSpPr>
            <a:spLocks noGrp="1"/>
          </p:cNvSpPr>
          <p:nvPr>
            <p:ph type="title"/>
          </p:nvPr>
        </p:nvSpPr>
        <p:spPr>
          <a:xfrm>
            <a:off x="246888" y="393191"/>
            <a:ext cx="5636674" cy="671023"/>
          </a:xfrm>
        </p:spPr>
        <p:txBody>
          <a:bodyPr>
            <a:normAutofit/>
          </a:bodyPr>
          <a:lstStyle/>
          <a:p>
            <a:r>
              <a:rPr lang="en-GB" sz="3600" dirty="0" smtClean="0"/>
              <a:t>Engagement Activities</a:t>
            </a:r>
            <a:endParaRPr lang="en-GB" sz="3600" dirty="0"/>
          </a:p>
        </p:txBody>
      </p:sp>
      <p:sp>
        <p:nvSpPr>
          <p:cNvPr id="7" name="Slide Number Placeholder 6"/>
          <p:cNvSpPr>
            <a:spLocks noGrp="1"/>
          </p:cNvSpPr>
          <p:nvPr>
            <p:ph type="sldNum" sz="quarter" idx="12"/>
          </p:nvPr>
        </p:nvSpPr>
        <p:spPr/>
        <p:txBody>
          <a:bodyPr/>
          <a:lstStyle/>
          <a:p>
            <a:fld id="{6FD1E829-82B9-4B90-871B-8A41F9C88C9A}" type="slidenum">
              <a:rPr lang="en-GB" smtClean="0"/>
              <a:t>26</a:t>
            </a:fld>
            <a:endParaRPr lang="en-GB" dirty="0"/>
          </a:p>
        </p:txBody>
      </p:sp>
    </p:spTree>
    <p:extLst>
      <p:ext uri="{BB962C8B-B14F-4D97-AF65-F5344CB8AC3E}">
        <p14:creationId xmlns:p14="http://schemas.microsoft.com/office/powerpoint/2010/main" val="4141319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03760705"/>
              </p:ext>
            </p:extLst>
          </p:nvPr>
        </p:nvGraphicFramePr>
        <p:xfrm>
          <a:off x="493776" y="1633601"/>
          <a:ext cx="11164825" cy="4859135"/>
        </p:xfrm>
        <a:graphic>
          <a:graphicData uri="http://schemas.openxmlformats.org/drawingml/2006/table">
            <a:tbl>
              <a:tblPr>
                <a:tableStyleId>{5C22544A-7EE6-4342-B048-85BDC9FD1C3A}</a:tableStyleId>
              </a:tblPr>
              <a:tblGrid>
                <a:gridCol w="1395813">
                  <a:extLst>
                    <a:ext uri="{9D8B030D-6E8A-4147-A177-3AD203B41FA5}">
                      <a16:colId xmlns:a16="http://schemas.microsoft.com/office/drawing/2014/main" val="1047883013"/>
                    </a:ext>
                  </a:extLst>
                </a:gridCol>
                <a:gridCol w="1713147">
                  <a:extLst>
                    <a:ext uri="{9D8B030D-6E8A-4147-A177-3AD203B41FA5}">
                      <a16:colId xmlns:a16="http://schemas.microsoft.com/office/drawing/2014/main" val="3341929147"/>
                    </a:ext>
                  </a:extLst>
                </a:gridCol>
                <a:gridCol w="2468880">
                  <a:extLst>
                    <a:ext uri="{9D8B030D-6E8A-4147-A177-3AD203B41FA5}">
                      <a16:colId xmlns:a16="http://schemas.microsoft.com/office/drawing/2014/main" val="2357264477"/>
                    </a:ext>
                  </a:extLst>
                </a:gridCol>
                <a:gridCol w="2541576">
                  <a:extLst>
                    <a:ext uri="{9D8B030D-6E8A-4147-A177-3AD203B41FA5}">
                      <a16:colId xmlns:a16="http://schemas.microsoft.com/office/drawing/2014/main" val="1115288382"/>
                    </a:ext>
                  </a:extLst>
                </a:gridCol>
                <a:gridCol w="3045409">
                  <a:extLst>
                    <a:ext uri="{9D8B030D-6E8A-4147-A177-3AD203B41FA5}">
                      <a16:colId xmlns:a16="http://schemas.microsoft.com/office/drawing/2014/main" val="3201345433"/>
                    </a:ext>
                  </a:extLst>
                </a:gridCol>
              </a:tblGrid>
              <a:tr h="577189">
                <a:tc>
                  <a:txBody>
                    <a:bodyPr/>
                    <a:lstStyle/>
                    <a:p>
                      <a:pPr algn="ctr">
                        <a:lnSpc>
                          <a:spcPct val="107000"/>
                        </a:lnSpc>
                        <a:spcAft>
                          <a:spcPts val="0"/>
                        </a:spcAft>
                      </a:pPr>
                      <a:r>
                        <a:rPr lang="en-GB" sz="1600" b="1" dirty="0">
                          <a:effectLst/>
                          <a:latin typeface="+mj-lt"/>
                        </a:rPr>
                        <a:t>Outcomes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Outcome </a:t>
                      </a:r>
                      <a:r>
                        <a:rPr lang="en-GB" sz="1600" b="1" dirty="0" smtClean="0">
                          <a:effectLst/>
                          <a:latin typeface="+mj-lt"/>
                        </a:rPr>
                        <a:t>Descriptor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Key Performance Indicators (KPIs)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Actuals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Comments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67384617"/>
                  </a:ext>
                </a:extLst>
              </a:tr>
              <a:tr h="797586">
                <a:tc rowSpan="3">
                  <a:txBody>
                    <a:bodyPr/>
                    <a:lstStyle/>
                    <a:p>
                      <a:pPr>
                        <a:lnSpc>
                          <a:spcPct val="107000"/>
                        </a:lnSpc>
                        <a:spcAft>
                          <a:spcPts val="0"/>
                        </a:spcAft>
                      </a:pPr>
                      <a:r>
                        <a:rPr lang="en-GB" sz="1200" dirty="0">
                          <a:effectLst/>
                          <a:latin typeface="+mj-lt"/>
                        </a:rPr>
                        <a:t>Awareness</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3">
                  <a:txBody>
                    <a:bodyPr/>
                    <a:lstStyle/>
                    <a:p>
                      <a:pPr>
                        <a:lnSpc>
                          <a:spcPct val="107000"/>
                        </a:lnSpc>
                        <a:spcAft>
                          <a:spcPts val="0"/>
                        </a:spcAft>
                      </a:pPr>
                      <a:r>
                        <a:rPr lang="en-GB" sz="1200" dirty="0">
                          <a:effectLst/>
                          <a:latin typeface="+mj-lt"/>
                        </a:rPr>
                        <a:t>Church officers and victims/survivors are aware of Safe Spaces, how to access it and the protocols for referrals and information sharing </a:t>
                      </a:r>
                    </a:p>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a:effectLst/>
                          <a:latin typeface="+mj-lt"/>
                        </a:rPr>
                        <a:t> </a:t>
                      </a:r>
                      <a:r>
                        <a:rPr lang="en-GB" sz="1400" b="1" dirty="0" smtClean="0">
                          <a:effectLst/>
                          <a:latin typeface="+mj-lt"/>
                        </a:rPr>
                        <a:t>KPI</a:t>
                      </a:r>
                      <a:r>
                        <a:rPr lang="en-GB" sz="1400" b="1" baseline="0" dirty="0" smtClean="0">
                          <a:effectLst/>
                          <a:latin typeface="+mj-lt"/>
                        </a:rPr>
                        <a:t> </a:t>
                      </a:r>
                      <a:r>
                        <a:rPr lang="en-GB" sz="1400" b="1" dirty="0" smtClean="0">
                          <a:effectLst/>
                          <a:latin typeface="+mj-lt"/>
                        </a:rPr>
                        <a:t>46</a:t>
                      </a:r>
                    </a:p>
                    <a:p>
                      <a:pPr>
                        <a:lnSpc>
                          <a:spcPct val="107000"/>
                        </a:lnSpc>
                        <a:spcAft>
                          <a:spcPts val="0"/>
                        </a:spcAft>
                      </a:pPr>
                      <a:r>
                        <a:rPr lang="en-GB" sz="1200" dirty="0" smtClean="0">
                          <a:effectLst/>
                          <a:latin typeface="+mj-lt"/>
                        </a:rPr>
                        <a:t> Development and execution of a communications strategy produced by Victim Support in consultation with Church of England and Catholic Church in England and Wales </a:t>
                      </a:r>
                    </a:p>
                    <a:p>
                      <a:pPr>
                        <a:lnSpc>
                          <a:spcPct val="107000"/>
                        </a:lnSpc>
                        <a:spcAft>
                          <a:spcPts val="0"/>
                        </a:spcAft>
                      </a:pPr>
                      <a:r>
                        <a:rPr lang="en-GB" sz="1200" dirty="0" smtClean="0">
                          <a:effectLst/>
                          <a:latin typeface="+mj-lt"/>
                        </a:rPr>
                        <a:t> </a:t>
                      </a:r>
                    </a:p>
                    <a:p>
                      <a:pPr>
                        <a:lnSpc>
                          <a:spcPct val="107000"/>
                        </a:lnSpc>
                        <a:spcAft>
                          <a:spcPts val="0"/>
                        </a:spcAft>
                      </a:pPr>
                      <a:endParaRPr lang="en-GB" sz="1200" dirty="0">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400" dirty="0" smtClean="0">
                          <a:effectLst/>
                          <a:latin typeface="+mj-lt"/>
                        </a:rPr>
                        <a:t>See narrative report</a:t>
                      </a:r>
                      <a:endParaRPr lang="en-GB" sz="1400" dirty="0">
                        <a:effectLst/>
                        <a:latin typeface="+mj-lt"/>
                      </a:endParaRPr>
                    </a:p>
                  </a:txBody>
                  <a:tcPr marL="33869" marR="338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35769306"/>
                  </a:ext>
                </a:extLst>
              </a:tr>
              <a:tr h="1281189">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GB" sz="1400" b="1" dirty="0" smtClean="0">
                          <a:effectLst/>
                          <a:latin typeface="+mj-lt"/>
                        </a:rPr>
                        <a:t> KPI</a:t>
                      </a:r>
                      <a:r>
                        <a:rPr lang="en-GB" sz="1400" b="1" baseline="0" dirty="0" smtClean="0">
                          <a:effectLst/>
                          <a:latin typeface="+mj-lt"/>
                        </a:rPr>
                        <a:t> </a:t>
                      </a:r>
                      <a:r>
                        <a:rPr lang="en-GB" sz="1400" b="1" dirty="0" smtClean="0">
                          <a:effectLst/>
                          <a:latin typeface="+mj-lt"/>
                        </a:rPr>
                        <a:t>47</a:t>
                      </a:r>
                    </a:p>
                    <a:p>
                      <a:pPr>
                        <a:lnSpc>
                          <a:spcPct val="107000"/>
                        </a:lnSpc>
                        <a:spcAft>
                          <a:spcPts val="0"/>
                        </a:spcAft>
                      </a:pPr>
                      <a:r>
                        <a:rPr lang="en-GB" sz="1200" dirty="0" smtClean="0">
                          <a:effectLst/>
                          <a:latin typeface="+mj-lt"/>
                        </a:rPr>
                        <a:t> The production, sharing and </a:t>
                      </a:r>
                    </a:p>
                    <a:p>
                      <a:pPr>
                        <a:lnSpc>
                          <a:spcPct val="107000"/>
                        </a:lnSpc>
                        <a:spcAft>
                          <a:spcPts val="0"/>
                        </a:spcAft>
                      </a:pPr>
                      <a:r>
                        <a:rPr lang="en-GB" sz="1200" dirty="0" smtClean="0">
                          <a:effectLst/>
                          <a:latin typeface="+mj-lt"/>
                        </a:rPr>
                        <a:t> implementation of standard referral</a:t>
                      </a:r>
                    </a:p>
                    <a:p>
                      <a:pPr>
                        <a:lnSpc>
                          <a:spcPct val="107000"/>
                        </a:lnSpc>
                        <a:spcAft>
                          <a:spcPts val="0"/>
                        </a:spcAft>
                      </a:pPr>
                      <a:r>
                        <a:rPr lang="en-GB" sz="1200" dirty="0" smtClean="0">
                          <a:effectLst/>
                          <a:latin typeface="+mj-lt"/>
                        </a:rPr>
                        <a:t> form, referral pathways, information</a:t>
                      </a:r>
                    </a:p>
                    <a:p>
                      <a:pPr>
                        <a:lnSpc>
                          <a:spcPct val="107000"/>
                        </a:lnSpc>
                        <a:spcAft>
                          <a:spcPts val="0"/>
                        </a:spcAft>
                      </a:pPr>
                      <a:r>
                        <a:rPr lang="en-GB" sz="1200" dirty="0" smtClean="0">
                          <a:effectLst/>
                          <a:latin typeface="+mj-lt"/>
                        </a:rPr>
                        <a:t> sharing protocols.</a:t>
                      </a:r>
                    </a:p>
                    <a:p>
                      <a:pPr>
                        <a:lnSpc>
                          <a:spcPct val="107000"/>
                        </a:lnSpc>
                        <a:spcAft>
                          <a:spcPts val="0"/>
                        </a:spcAft>
                      </a:pPr>
                      <a:r>
                        <a:rPr lang="en-GB" sz="1200" dirty="0" smtClean="0">
                          <a:effectLst/>
                          <a:latin typeface="+mj-lt"/>
                        </a:rPr>
                        <a:t> </a:t>
                      </a:r>
                    </a:p>
                    <a:p>
                      <a:pPr>
                        <a:lnSpc>
                          <a:spcPct val="107000"/>
                        </a:lnSpc>
                        <a:spcAft>
                          <a:spcPts val="0"/>
                        </a:spcAft>
                      </a:pPr>
                      <a:endParaRPr lang="en-GB" sz="1200" dirty="0">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400" dirty="0" smtClean="0">
                          <a:effectLst/>
                          <a:latin typeface="+mj-lt"/>
                        </a:rPr>
                        <a:t>See narrative report</a:t>
                      </a:r>
                      <a:endParaRPr lang="en-GB" sz="1400" dirty="0">
                        <a:effectLst/>
                        <a:latin typeface="+mj-lt"/>
                      </a:endParaRPr>
                    </a:p>
                  </a:txBody>
                  <a:tcPr marL="33869" marR="338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78619859"/>
                  </a:ext>
                </a:extLst>
              </a:tr>
              <a:tr h="1281189">
                <a:tc vMerge="1">
                  <a:txBody>
                    <a:bodyPr/>
                    <a:lstStyle/>
                    <a:p>
                      <a:pPr>
                        <a:lnSpc>
                          <a:spcPct val="107000"/>
                        </a:lnSpc>
                        <a:spcAft>
                          <a:spcPts val="0"/>
                        </a:spcAft>
                      </a:pPr>
                      <a:endParaRPr lang="en-GB" sz="11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nSpc>
                          <a:spcPct val="107000"/>
                        </a:lnSpc>
                        <a:spcAft>
                          <a:spcPts val="0"/>
                        </a:spcAft>
                      </a:pPr>
                      <a:endParaRPr lang="en-GB" sz="11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n-GB" sz="1400" b="1" kern="1200" dirty="0" smtClean="0">
                          <a:solidFill>
                            <a:schemeClr val="dk1"/>
                          </a:solidFill>
                          <a:effectLst/>
                          <a:latin typeface="+mj-lt"/>
                          <a:ea typeface="+mn-ea"/>
                          <a:cs typeface="+mn-cs"/>
                        </a:rPr>
                        <a:t> KPI</a:t>
                      </a:r>
                      <a:r>
                        <a:rPr lang="en-GB" sz="1400" b="1" kern="1200" baseline="0" dirty="0" smtClean="0">
                          <a:solidFill>
                            <a:schemeClr val="dk1"/>
                          </a:solidFill>
                          <a:effectLst/>
                          <a:latin typeface="+mj-lt"/>
                          <a:ea typeface="+mn-ea"/>
                          <a:cs typeface="+mn-cs"/>
                        </a:rPr>
                        <a:t> </a:t>
                      </a:r>
                      <a:r>
                        <a:rPr lang="en-GB" sz="1400" b="1" kern="1200" dirty="0" smtClean="0">
                          <a:solidFill>
                            <a:schemeClr val="dk1"/>
                          </a:solidFill>
                          <a:effectLst/>
                          <a:latin typeface="+mj-lt"/>
                          <a:ea typeface="+mn-ea"/>
                          <a:cs typeface="+mn-cs"/>
                        </a:rPr>
                        <a:t>48</a:t>
                      </a:r>
                    </a:p>
                    <a:p>
                      <a:pPr>
                        <a:lnSpc>
                          <a:spcPct val="107000"/>
                        </a:lnSpc>
                        <a:spcAft>
                          <a:spcPts val="0"/>
                        </a:spcAft>
                      </a:pPr>
                      <a:r>
                        <a:rPr lang="en-GB" sz="1200" kern="1200" dirty="0" smtClean="0">
                          <a:solidFill>
                            <a:schemeClr val="dk1"/>
                          </a:solidFill>
                          <a:effectLst/>
                          <a:latin typeface="+mj-lt"/>
                          <a:ea typeface="+mn-ea"/>
                          <a:cs typeface="+mn-cs"/>
                        </a:rPr>
                        <a:t> No. of engagement events with both</a:t>
                      </a:r>
                    </a:p>
                    <a:p>
                      <a:pPr>
                        <a:lnSpc>
                          <a:spcPct val="107000"/>
                        </a:lnSpc>
                        <a:spcAft>
                          <a:spcPts val="0"/>
                        </a:spcAft>
                      </a:pPr>
                      <a:r>
                        <a:rPr lang="en-GB" sz="1200" kern="1200" dirty="0" smtClean="0">
                          <a:solidFill>
                            <a:schemeClr val="dk1"/>
                          </a:solidFill>
                          <a:effectLst/>
                          <a:latin typeface="+mj-lt"/>
                          <a:ea typeface="+mn-ea"/>
                          <a:cs typeface="+mn-cs"/>
                        </a:rPr>
                        <a:t> denominations </a:t>
                      </a:r>
                    </a:p>
                    <a:p>
                      <a:pPr>
                        <a:lnSpc>
                          <a:spcPct val="107000"/>
                        </a:lnSpc>
                        <a:spcAft>
                          <a:spcPts val="0"/>
                        </a:spcAft>
                      </a:pPr>
                      <a:r>
                        <a:rPr lang="en-GB" sz="1200" kern="1200" dirty="0" smtClean="0">
                          <a:solidFill>
                            <a:schemeClr val="dk1"/>
                          </a:solidFill>
                          <a:effectLst/>
                          <a:latin typeface="+mj-lt"/>
                          <a:ea typeface="+mn-ea"/>
                          <a:cs typeface="+mn-cs"/>
                        </a:rPr>
                        <a:t> </a:t>
                      </a:r>
                      <a:endParaRPr lang="en-GB" sz="1200" kern="120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200" dirty="0">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400" dirty="0" smtClean="0">
                          <a:effectLst/>
                          <a:latin typeface="+mj-lt"/>
                        </a:rPr>
                        <a:t>See narrative report</a:t>
                      </a:r>
                      <a:endParaRPr lang="en-GB" sz="1400" dirty="0">
                        <a:effectLst/>
                        <a:latin typeface="+mj-lt"/>
                      </a:endParaRPr>
                    </a:p>
                  </a:txBody>
                  <a:tcPr marL="33869" marR="338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59753769"/>
                  </a:ext>
                </a:extLst>
              </a:tr>
            </a:tbl>
          </a:graphicData>
        </a:graphic>
      </p:graphicFrame>
      <p:sp>
        <p:nvSpPr>
          <p:cNvPr id="5" name="Title 1"/>
          <p:cNvSpPr>
            <a:spLocks noGrp="1"/>
          </p:cNvSpPr>
          <p:nvPr>
            <p:ph type="title"/>
          </p:nvPr>
        </p:nvSpPr>
        <p:spPr>
          <a:xfrm>
            <a:off x="493776" y="557783"/>
            <a:ext cx="5636674" cy="671023"/>
          </a:xfrm>
        </p:spPr>
        <p:txBody>
          <a:bodyPr>
            <a:normAutofit/>
          </a:bodyPr>
          <a:lstStyle/>
          <a:p>
            <a:r>
              <a:rPr lang="en-GB" sz="3600" dirty="0" smtClean="0"/>
              <a:t>Production of Resources </a:t>
            </a:r>
            <a:endParaRPr lang="en-GB" sz="3600" dirty="0"/>
          </a:p>
        </p:txBody>
      </p:sp>
      <p:sp>
        <p:nvSpPr>
          <p:cNvPr id="6" name="Slide Number Placeholder 5"/>
          <p:cNvSpPr>
            <a:spLocks noGrp="1"/>
          </p:cNvSpPr>
          <p:nvPr>
            <p:ph type="sldNum" sz="quarter" idx="12"/>
          </p:nvPr>
        </p:nvSpPr>
        <p:spPr/>
        <p:txBody>
          <a:bodyPr/>
          <a:lstStyle/>
          <a:p>
            <a:fld id="{6FD1E829-82B9-4B90-871B-8A41F9C88C9A}" type="slidenum">
              <a:rPr lang="en-GB" smtClean="0"/>
              <a:t>27</a:t>
            </a:fld>
            <a:endParaRPr lang="en-GB" dirty="0"/>
          </a:p>
        </p:txBody>
      </p:sp>
    </p:spTree>
    <p:extLst>
      <p:ext uri="{BB962C8B-B14F-4D97-AF65-F5344CB8AC3E}">
        <p14:creationId xmlns:p14="http://schemas.microsoft.com/office/powerpoint/2010/main" val="35161445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16937423"/>
              </p:ext>
            </p:extLst>
          </p:nvPr>
        </p:nvGraphicFramePr>
        <p:xfrm>
          <a:off x="289560" y="1478153"/>
          <a:ext cx="11588496" cy="1696085"/>
        </p:xfrm>
        <a:graphic>
          <a:graphicData uri="http://schemas.openxmlformats.org/drawingml/2006/table">
            <a:tbl>
              <a:tblPr>
                <a:tableStyleId>{5C22544A-7EE6-4342-B048-85BDC9FD1C3A}</a:tableStyleId>
              </a:tblPr>
              <a:tblGrid>
                <a:gridCol w="1448780">
                  <a:extLst>
                    <a:ext uri="{9D8B030D-6E8A-4147-A177-3AD203B41FA5}">
                      <a16:colId xmlns:a16="http://schemas.microsoft.com/office/drawing/2014/main" val="1022169825"/>
                    </a:ext>
                  </a:extLst>
                </a:gridCol>
                <a:gridCol w="1971864">
                  <a:extLst>
                    <a:ext uri="{9D8B030D-6E8A-4147-A177-3AD203B41FA5}">
                      <a16:colId xmlns:a16="http://schemas.microsoft.com/office/drawing/2014/main" val="2968820260"/>
                    </a:ext>
                  </a:extLst>
                </a:gridCol>
                <a:gridCol w="2577327">
                  <a:extLst>
                    <a:ext uri="{9D8B030D-6E8A-4147-A177-3AD203B41FA5}">
                      <a16:colId xmlns:a16="http://schemas.microsoft.com/office/drawing/2014/main" val="1358521238"/>
                    </a:ext>
                  </a:extLst>
                </a:gridCol>
                <a:gridCol w="2429552">
                  <a:extLst>
                    <a:ext uri="{9D8B030D-6E8A-4147-A177-3AD203B41FA5}">
                      <a16:colId xmlns:a16="http://schemas.microsoft.com/office/drawing/2014/main" val="4243052601"/>
                    </a:ext>
                  </a:extLst>
                </a:gridCol>
                <a:gridCol w="3160973">
                  <a:extLst>
                    <a:ext uri="{9D8B030D-6E8A-4147-A177-3AD203B41FA5}">
                      <a16:colId xmlns:a16="http://schemas.microsoft.com/office/drawing/2014/main" val="3057345309"/>
                    </a:ext>
                  </a:extLst>
                </a:gridCol>
              </a:tblGrid>
              <a:tr h="482974">
                <a:tc>
                  <a:txBody>
                    <a:bodyPr/>
                    <a:lstStyle/>
                    <a:p>
                      <a:pPr algn="ctr">
                        <a:lnSpc>
                          <a:spcPct val="107000"/>
                        </a:lnSpc>
                        <a:spcAft>
                          <a:spcPts val="0"/>
                        </a:spcAft>
                      </a:pPr>
                      <a:r>
                        <a:rPr lang="en-GB" sz="1600" b="1" dirty="0">
                          <a:effectLst/>
                          <a:latin typeface="+mj-lt"/>
                        </a:rPr>
                        <a:t>Outcomes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Outcome </a:t>
                      </a:r>
                      <a:r>
                        <a:rPr lang="en-GB" sz="1600" b="1" dirty="0" smtClean="0">
                          <a:effectLst/>
                          <a:latin typeface="+mj-lt"/>
                        </a:rPr>
                        <a:t>Descriptor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Key Performance Indicators (KPIs)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Actuals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Comments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21381212"/>
                  </a:ext>
                </a:extLst>
              </a:tr>
              <a:tr h="1078992">
                <a:tc>
                  <a:txBody>
                    <a:bodyPr/>
                    <a:lstStyle/>
                    <a:p>
                      <a:pPr>
                        <a:lnSpc>
                          <a:spcPct val="107000"/>
                        </a:lnSpc>
                        <a:spcAft>
                          <a:spcPts val="0"/>
                        </a:spcAft>
                      </a:pPr>
                      <a:r>
                        <a:rPr lang="en-GB" sz="1200" dirty="0">
                          <a:effectLst/>
                          <a:latin typeface="+mj-lt"/>
                        </a:rPr>
                        <a:t>Awa</a:t>
                      </a:r>
                      <a:r>
                        <a:rPr lang="en-GB" sz="1400" dirty="0">
                          <a:effectLst/>
                          <a:latin typeface="+mj-lt"/>
                        </a:rPr>
                        <a:t>reness</a:t>
                      </a:r>
                      <a:endParaRPr lang="en-GB" sz="14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a:effectLst/>
                          <a:latin typeface="+mj-lt"/>
                        </a:rPr>
                        <a:t>Church officers and victims/survivors are aware of Safe Spaces, how to access it and the protocols for referrals and information sharing </a:t>
                      </a:r>
                    </a:p>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400" b="1" dirty="0" smtClean="0">
                          <a:effectLst/>
                          <a:latin typeface="+mj-lt"/>
                        </a:rPr>
                        <a:t> KPI 49</a:t>
                      </a:r>
                    </a:p>
                    <a:p>
                      <a:pPr>
                        <a:lnSpc>
                          <a:spcPct val="107000"/>
                        </a:lnSpc>
                        <a:spcAft>
                          <a:spcPts val="0"/>
                        </a:spcAft>
                      </a:pPr>
                      <a:r>
                        <a:rPr lang="en-GB" sz="1400" b="1" dirty="0" smtClean="0">
                          <a:effectLst/>
                          <a:latin typeface="+mj-lt"/>
                        </a:rPr>
                        <a:t> </a:t>
                      </a:r>
                      <a:r>
                        <a:rPr lang="en-GB" sz="1200" dirty="0" smtClean="0">
                          <a:effectLst/>
                          <a:latin typeface="+mj-lt"/>
                        </a:rPr>
                        <a:t>Production of publicity materials </a:t>
                      </a:r>
                      <a:endParaRPr lang="en-GB" sz="120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200" dirty="0">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400" dirty="0" smtClean="0">
                          <a:solidFill>
                            <a:srgbClr val="000000"/>
                          </a:solidFill>
                          <a:effectLst/>
                          <a:latin typeface="+mj-lt"/>
                          <a:ea typeface="Calibri" panose="020F0502020204030204" pitchFamily="34" charset="0"/>
                          <a:cs typeface="Times New Roman" panose="02020603050405020304" pitchFamily="18" charset="0"/>
                        </a:rPr>
                        <a:t>See narrative report</a:t>
                      </a:r>
                      <a:endParaRPr lang="en-GB" sz="14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72913047"/>
                  </a:ext>
                </a:extLst>
              </a:tr>
            </a:tbl>
          </a:graphicData>
        </a:graphic>
      </p:graphicFrame>
      <p:sp>
        <p:nvSpPr>
          <p:cNvPr id="6" name="Title 1"/>
          <p:cNvSpPr>
            <a:spLocks noGrp="1"/>
          </p:cNvSpPr>
          <p:nvPr>
            <p:ph type="title"/>
          </p:nvPr>
        </p:nvSpPr>
        <p:spPr>
          <a:xfrm>
            <a:off x="289560" y="704087"/>
            <a:ext cx="5636674" cy="671023"/>
          </a:xfrm>
        </p:spPr>
        <p:txBody>
          <a:bodyPr>
            <a:normAutofit fontScale="90000"/>
          </a:bodyPr>
          <a:lstStyle/>
          <a:p>
            <a:r>
              <a:rPr lang="en-GB" sz="3600" dirty="0" smtClean="0"/>
              <a:t>Production of Publicity Materials</a:t>
            </a:r>
            <a:endParaRPr lang="en-GB" sz="3600" dirty="0"/>
          </a:p>
        </p:txBody>
      </p:sp>
      <p:sp>
        <p:nvSpPr>
          <p:cNvPr id="7" name="Slide Number Placeholder 6"/>
          <p:cNvSpPr>
            <a:spLocks noGrp="1"/>
          </p:cNvSpPr>
          <p:nvPr>
            <p:ph type="sldNum" sz="quarter" idx="12"/>
          </p:nvPr>
        </p:nvSpPr>
        <p:spPr/>
        <p:txBody>
          <a:bodyPr/>
          <a:lstStyle/>
          <a:p>
            <a:fld id="{6FD1E829-82B9-4B90-871B-8A41F9C88C9A}" type="slidenum">
              <a:rPr lang="en-GB" smtClean="0"/>
              <a:t>28</a:t>
            </a:fld>
            <a:endParaRPr lang="en-GB" dirty="0"/>
          </a:p>
        </p:txBody>
      </p:sp>
    </p:spTree>
    <p:extLst>
      <p:ext uri="{BB962C8B-B14F-4D97-AF65-F5344CB8AC3E}">
        <p14:creationId xmlns:p14="http://schemas.microsoft.com/office/powerpoint/2010/main" val="24491351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69644929"/>
              </p:ext>
            </p:extLst>
          </p:nvPr>
        </p:nvGraphicFramePr>
        <p:xfrm>
          <a:off x="417576" y="1112391"/>
          <a:ext cx="11268456" cy="2075881"/>
        </p:xfrm>
        <a:graphic>
          <a:graphicData uri="http://schemas.openxmlformats.org/drawingml/2006/table">
            <a:tbl>
              <a:tblPr>
                <a:tableStyleId>{5C22544A-7EE6-4342-B048-85BDC9FD1C3A}</a:tableStyleId>
              </a:tblPr>
              <a:tblGrid>
                <a:gridCol w="1408769">
                  <a:extLst>
                    <a:ext uri="{9D8B030D-6E8A-4147-A177-3AD203B41FA5}">
                      <a16:colId xmlns:a16="http://schemas.microsoft.com/office/drawing/2014/main" val="2121799080"/>
                    </a:ext>
                  </a:extLst>
                </a:gridCol>
                <a:gridCol w="1408769">
                  <a:extLst>
                    <a:ext uri="{9D8B030D-6E8A-4147-A177-3AD203B41FA5}">
                      <a16:colId xmlns:a16="http://schemas.microsoft.com/office/drawing/2014/main" val="119900772"/>
                    </a:ext>
                  </a:extLst>
                </a:gridCol>
                <a:gridCol w="2303566">
                  <a:extLst>
                    <a:ext uri="{9D8B030D-6E8A-4147-A177-3AD203B41FA5}">
                      <a16:colId xmlns:a16="http://schemas.microsoft.com/office/drawing/2014/main" val="2921361025"/>
                    </a:ext>
                  </a:extLst>
                </a:gridCol>
                <a:gridCol w="3073676">
                  <a:extLst>
                    <a:ext uri="{9D8B030D-6E8A-4147-A177-3AD203B41FA5}">
                      <a16:colId xmlns:a16="http://schemas.microsoft.com/office/drawing/2014/main" val="1072617708"/>
                    </a:ext>
                  </a:extLst>
                </a:gridCol>
                <a:gridCol w="3073676">
                  <a:extLst>
                    <a:ext uri="{9D8B030D-6E8A-4147-A177-3AD203B41FA5}">
                      <a16:colId xmlns:a16="http://schemas.microsoft.com/office/drawing/2014/main" val="920131288"/>
                    </a:ext>
                  </a:extLst>
                </a:gridCol>
              </a:tblGrid>
              <a:tr h="579249">
                <a:tc>
                  <a:txBody>
                    <a:bodyPr/>
                    <a:lstStyle/>
                    <a:p>
                      <a:pPr algn="ctr">
                        <a:lnSpc>
                          <a:spcPct val="107000"/>
                        </a:lnSpc>
                        <a:spcAft>
                          <a:spcPts val="0"/>
                        </a:spcAft>
                      </a:pPr>
                      <a:r>
                        <a:rPr lang="en-GB" sz="1600" b="1" dirty="0">
                          <a:effectLst/>
                          <a:latin typeface="+mj-lt"/>
                        </a:rPr>
                        <a:t>Outcomes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7000"/>
                        </a:lnSpc>
                        <a:spcAft>
                          <a:spcPts val="0"/>
                        </a:spcAft>
                      </a:pPr>
                      <a:r>
                        <a:rPr lang="en-GB" sz="1600" b="1" dirty="0">
                          <a:effectLst/>
                          <a:latin typeface="+mj-lt"/>
                        </a:rPr>
                        <a:t>Outcome </a:t>
                      </a:r>
                      <a:r>
                        <a:rPr lang="en-GB" sz="1600" b="1" dirty="0" smtClean="0">
                          <a:effectLst/>
                          <a:latin typeface="+mj-lt"/>
                        </a:rPr>
                        <a:t>Descriptor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7000"/>
                        </a:lnSpc>
                        <a:spcAft>
                          <a:spcPts val="0"/>
                        </a:spcAft>
                      </a:pPr>
                      <a:r>
                        <a:rPr lang="en-GB" sz="1600" b="1" dirty="0">
                          <a:effectLst/>
                          <a:latin typeface="+mj-lt"/>
                        </a:rPr>
                        <a:t>Key Performance Indicators (KPIs)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Actuals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Comments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978743386"/>
                  </a:ext>
                </a:extLst>
              </a:tr>
              <a:tr h="1496632">
                <a:tc>
                  <a:txBody>
                    <a:bodyPr/>
                    <a:lstStyle/>
                    <a:p>
                      <a:pPr>
                        <a:lnSpc>
                          <a:spcPct val="107000"/>
                        </a:lnSpc>
                        <a:spcAft>
                          <a:spcPts val="0"/>
                        </a:spcAft>
                      </a:pPr>
                      <a:r>
                        <a:rPr lang="en-GB" sz="1400" dirty="0">
                          <a:effectLst/>
                          <a:latin typeface="+mj-lt"/>
                        </a:rPr>
                        <a:t>Governance</a:t>
                      </a:r>
                      <a:endParaRPr lang="en-GB" sz="14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nSpc>
                          <a:spcPct val="107000"/>
                        </a:lnSpc>
                        <a:spcAft>
                          <a:spcPts val="0"/>
                        </a:spcAft>
                      </a:pPr>
                      <a:r>
                        <a:rPr lang="en-GB" sz="1100" dirty="0">
                          <a:effectLst/>
                          <a:latin typeface="+mj-lt"/>
                        </a:rPr>
                        <a:t>Church bodies are assured of the quality and effectiveness of the Safe Spaces service. </a:t>
                      </a:r>
                    </a:p>
                    <a:p>
                      <a:pPr>
                        <a:lnSpc>
                          <a:spcPct val="107000"/>
                        </a:lnSpc>
                        <a:spcAft>
                          <a:spcPts val="0"/>
                        </a:spcAft>
                      </a:pPr>
                      <a:r>
                        <a:rPr lang="en-GB" sz="1100" dirty="0">
                          <a:effectLst/>
                          <a:latin typeface="+mj-lt"/>
                        </a:rPr>
                        <a:t> </a:t>
                      </a:r>
                      <a:endParaRPr lang="en-GB" sz="11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1" dirty="0" smtClean="0">
                          <a:effectLst/>
                          <a:latin typeface="+mj-lt"/>
                        </a:rPr>
                        <a:t>KPI 50</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dirty="0" smtClean="0">
                          <a:effectLst/>
                          <a:latin typeface="+mj-lt"/>
                        </a:rPr>
                        <a:t>Victim Support to provide a quarterly and annual written report on the service, impact, activity and any issues, challenges and risks identified including equalities monitoring info and the case study. </a:t>
                      </a:r>
                    </a:p>
                    <a:p>
                      <a:pPr>
                        <a:lnSpc>
                          <a:spcPct val="107000"/>
                        </a:lnSpc>
                        <a:spcAft>
                          <a:spcPts val="0"/>
                        </a:spcAft>
                      </a:pPr>
                      <a:endParaRPr lang="en-GB" sz="1100" dirty="0">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07000"/>
                        </a:lnSpc>
                        <a:spcAft>
                          <a:spcPts val="0"/>
                        </a:spcAft>
                      </a:pPr>
                      <a:r>
                        <a:rPr lang="en-GB" sz="1100" dirty="0">
                          <a:effectLst/>
                          <a:latin typeface="+mj-lt"/>
                        </a:rPr>
                        <a:t> </a:t>
                      </a:r>
                      <a:r>
                        <a:rPr lang="en-GB" sz="1400" dirty="0" smtClean="0">
                          <a:effectLst/>
                          <a:latin typeface="+mj-lt"/>
                        </a:rPr>
                        <a:t>See narrative report for this KPI</a:t>
                      </a:r>
                      <a:endParaRPr lang="en-GB" sz="14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nSpc>
                          <a:spcPct val="107000"/>
                        </a:lnSpc>
                        <a:spcAft>
                          <a:spcPts val="0"/>
                        </a:spcAft>
                      </a:pPr>
                      <a:r>
                        <a:rPr lang="en-GB" sz="1100" dirty="0">
                          <a:effectLst/>
                          <a:latin typeface="+mj-lt"/>
                        </a:rPr>
                        <a:t> </a:t>
                      </a:r>
                      <a:endParaRPr lang="en-GB" sz="1100" dirty="0">
                        <a:solidFill>
                          <a:srgbClr val="000000"/>
                        </a:solidFill>
                        <a:effectLst/>
                        <a:latin typeface="+mj-lt"/>
                        <a:ea typeface="Calibri" panose="020F0502020204030204" pitchFamily="34" charset="0"/>
                        <a:cs typeface="Times New Roman" panose="02020603050405020304" pitchFamily="18" charset="0"/>
                      </a:endParaRPr>
                    </a:p>
                  </a:txBody>
                  <a:tcPr marL="33869" marR="3386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199252522"/>
                  </a:ext>
                </a:extLst>
              </a:tr>
            </a:tbl>
          </a:graphicData>
        </a:graphic>
      </p:graphicFrame>
      <p:sp>
        <p:nvSpPr>
          <p:cNvPr id="5" name="Title 1"/>
          <p:cNvSpPr>
            <a:spLocks noGrp="1"/>
          </p:cNvSpPr>
          <p:nvPr>
            <p:ph type="title"/>
          </p:nvPr>
        </p:nvSpPr>
        <p:spPr>
          <a:xfrm>
            <a:off x="415130" y="441368"/>
            <a:ext cx="5636674" cy="671023"/>
          </a:xfrm>
        </p:spPr>
        <p:txBody>
          <a:bodyPr>
            <a:normAutofit/>
          </a:bodyPr>
          <a:lstStyle/>
          <a:p>
            <a:r>
              <a:rPr lang="en-GB" sz="3600" dirty="0" smtClean="0"/>
              <a:t>Reports</a:t>
            </a:r>
            <a:endParaRPr lang="en-GB" sz="3600" dirty="0"/>
          </a:p>
        </p:txBody>
      </p:sp>
      <p:sp>
        <p:nvSpPr>
          <p:cNvPr id="9" name="Slide Number Placeholder 8"/>
          <p:cNvSpPr>
            <a:spLocks noGrp="1"/>
          </p:cNvSpPr>
          <p:nvPr>
            <p:ph type="sldNum" sz="quarter" idx="12"/>
          </p:nvPr>
        </p:nvSpPr>
        <p:spPr/>
        <p:txBody>
          <a:bodyPr/>
          <a:lstStyle/>
          <a:p>
            <a:fld id="{6FD1E829-82B9-4B90-871B-8A41F9C88C9A}" type="slidenum">
              <a:rPr lang="en-GB" smtClean="0"/>
              <a:t>29</a:t>
            </a:fld>
            <a:endParaRPr lang="en-GB" dirty="0"/>
          </a:p>
        </p:txBody>
      </p:sp>
    </p:spTree>
    <p:extLst>
      <p:ext uri="{BB962C8B-B14F-4D97-AF65-F5344CB8AC3E}">
        <p14:creationId xmlns:p14="http://schemas.microsoft.com/office/powerpoint/2010/main" val="3757896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873" y="198870"/>
            <a:ext cx="10515600" cy="1325563"/>
          </a:xfrm>
        </p:spPr>
        <p:txBody>
          <a:bodyPr>
            <a:normAutofit/>
          </a:bodyPr>
          <a:lstStyle/>
          <a:p>
            <a:r>
              <a:rPr lang="en-GB" sz="3600" dirty="0" smtClean="0"/>
              <a:t>Response</a:t>
            </a:r>
            <a:r>
              <a:rPr lang="en-GB" sz="4000" dirty="0" smtClean="0"/>
              <a:t> </a:t>
            </a:r>
            <a:r>
              <a:rPr lang="en-GB" sz="3600" dirty="0" smtClean="0"/>
              <a:t>Times</a:t>
            </a:r>
            <a:endParaRPr lang="en-GB"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7659631"/>
              </p:ext>
            </p:extLst>
          </p:nvPr>
        </p:nvGraphicFramePr>
        <p:xfrm>
          <a:off x="424873" y="1394692"/>
          <a:ext cx="11591635" cy="2590539"/>
        </p:xfrm>
        <a:graphic>
          <a:graphicData uri="http://schemas.openxmlformats.org/drawingml/2006/table">
            <a:tbl>
              <a:tblPr>
                <a:tableStyleId>{5C22544A-7EE6-4342-B048-85BDC9FD1C3A}</a:tableStyleId>
              </a:tblPr>
              <a:tblGrid>
                <a:gridCol w="1527504">
                  <a:extLst>
                    <a:ext uri="{9D8B030D-6E8A-4147-A177-3AD203B41FA5}">
                      <a16:colId xmlns:a16="http://schemas.microsoft.com/office/drawing/2014/main" val="3685446591"/>
                    </a:ext>
                  </a:extLst>
                </a:gridCol>
                <a:gridCol w="2117238">
                  <a:extLst>
                    <a:ext uri="{9D8B030D-6E8A-4147-A177-3AD203B41FA5}">
                      <a16:colId xmlns:a16="http://schemas.microsoft.com/office/drawing/2014/main" val="918302172"/>
                    </a:ext>
                  </a:extLst>
                </a:gridCol>
                <a:gridCol w="3983114">
                  <a:extLst>
                    <a:ext uri="{9D8B030D-6E8A-4147-A177-3AD203B41FA5}">
                      <a16:colId xmlns:a16="http://schemas.microsoft.com/office/drawing/2014/main" val="2254180213"/>
                    </a:ext>
                  </a:extLst>
                </a:gridCol>
                <a:gridCol w="1054326">
                  <a:extLst>
                    <a:ext uri="{9D8B030D-6E8A-4147-A177-3AD203B41FA5}">
                      <a16:colId xmlns:a16="http://schemas.microsoft.com/office/drawing/2014/main" val="3727040893"/>
                    </a:ext>
                  </a:extLst>
                </a:gridCol>
                <a:gridCol w="2909453">
                  <a:extLst>
                    <a:ext uri="{9D8B030D-6E8A-4147-A177-3AD203B41FA5}">
                      <a16:colId xmlns:a16="http://schemas.microsoft.com/office/drawing/2014/main" val="857906040"/>
                    </a:ext>
                  </a:extLst>
                </a:gridCol>
              </a:tblGrid>
              <a:tr h="461817">
                <a:tc>
                  <a:txBody>
                    <a:bodyPr/>
                    <a:lstStyle/>
                    <a:p>
                      <a:pPr algn="ctr" fontAlgn="t"/>
                      <a:r>
                        <a:rPr lang="en-GB" sz="1400" b="1" i="0" u="none" strike="noStrike" dirty="0">
                          <a:solidFill>
                            <a:srgbClr val="000000"/>
                          </a:solidFill>
                          <a:effectLst/>
                          <a:latin typeface="Calibri Light" panose="020F0302020204030204" pitchFamily="34" charset="0"/>
                        </a:rPr>
                        <a:t>Outcomes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t"/>
                      <a:r>
                        <a:rPr lang="en-GB" sz="1400" b="1" i="0" u="none" strike="noStrike" dirty="0">
                          <a:solidFill>
                            <a:srgbClr val="000000"/>
                          </a:solidFill>
                          <a:effectLst/>
                          <a:latin typeface="Calibri Light" panose="020F0302020204030204" pitchFamily="34" charset="0"/>
                        </a:rPr>
                        <a:t>Outcome </a:t>
                      </a:r>
                      <a:r>
                        <a:rPr lang="en-GB" sz="1400" b="1" i="0" u="none" strike="noStrike" dirty="0" smtClean="0">
                          <a:solidFill>
                            <a:srgbClr val="000000"/>
                          </a:solidFill>
                          <a:effectLst/>
                          <a:latin typeface="Calibri Light" panose="020F0302020204030204" pitchFamily="34" charset="0"/>
                        </a:rPr>
                        <a:t>Descriptor </a:t>
                      </a:r>
                      <a:endParaRPr lang="en-GB" sz="1400" b="1" i="0" u="none" strike="noStrike" dirty="0">
                        <a:solidFill>
                          <a:srgbClr val="000000"/>
                        </a:solidFill>
                        <a:effectLst/>
                        <a:latin typeface="Calibri Light" panose="020F03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400" b="1" i="0" u="none" strike="noStrike" dirty="0">
                          <a:solidFill>
                            <a:srgbClr val="000000"/>
                          </a:solidFill>
                          <a:effectLst/>
                          <a:latin typeface="Calibri Light" panose="020F0302020204030204" pitchFamily="34" charset="0"/>
                        </a:rPr>
                        <a:t>Key Performance Indicators (KPIs)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400" b="1" i="0" u="none" strike="noStrike" dirty="0" smtClean="0">
                          <a:solidFill>
                            <a:srgbClr val="000000"/>
                          </a:solidFill>
                          <a:effectLst/>
                          <a:latin typeface="+mn-lt"/>
                        </a:rPr>
                        <a:t>Actuals</a:t>
                      </a:r>
                      <a:r>
                        <a:rPr lang="en-GB" sz="1400" b="1" i="0" u="none" strike="noStrike" dirty="0">
                          <a:solidFill>
                            <a:srgbClr val="000000"/>
                          </a:solidFill>
                          <a:effectLst/>
                          <a:latin typeface="Calibri Light" panose="020F0302020204030204" pitchFamily="34" charset="0"/>
                        </a:rPr>
                        <a:t> </a:t>
                      </a:r>
                    </a:p>
                  </a:txBody>
                  <a:tcPr marL="1905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ctr"/>
                      <a:r>
                        <a:rPr lang="en-GB" sz="1400" b="1" i="0" u="none" strike="noStrike" dirty="0">
                          <a:solidFill>
                            <a:srgbClr val="000000"/>
                          </a:solidFill>
                          <a:effectLst/>
                          <a:latin typeface="Calibri Light" panose="020F0302020204030204" pitchFamily="34" charset="0"/>
                        </a:rPr>
                        <a:t>Comments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46466119"/>
                  </a:ext>
                </a:extLst>
              </a:tr>
              <a:tr h="1246909">
                <a:tc rowSpan="2">
                  <a:txBody>
                    <a:bodyPr/>
                    <a:lstStyle/>
                    <a:p>
                      <a:pPr algn="l" fontAlgn="b"/>
                      <a:r>
                        <a:rPr lang="en-GB" sz="1400" u="none" strike="noStrike" dirty="0">
                          <a:effectLst/>
                          <a:latin typeface="+mj-lt"/>
                        </a:rPr>
                        <a:t>Victims/survivors feel heard </a:t>
                      </a:r>
                      <a:endParaRPr lang="en-GB" sz="14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algn="l" fontAlgn="ctr"/>
                      <a:r>
                        <a:rPr lang="en-US" sz="1400" u="none" strike="noStrike" dirty="0">
                          <a:effectLst/>
                          <a:latin typeface="+mj-lt"/>
                        </a:rPr>
                        <a:t>Victims and survivors are listened to and responded to well by safe spaces in a timely manner, as defined by users of the service. </a:t>
                      </a:r>
                      <a:endParaRPr lang="en-US" sz="14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400" b="1" u="none" strike="noStrike" dirty="0" smtClean="0">
                          <a:effectLst/>
                          <a:latin typeface="+mj-lt"/>
                        </a:rPr>
                        <a:t> KPI</a:t>
                      </a:r>
                      <a:r>
                        <a:rPr lang="en-US" sz="1400" b="1" u="none" strike="noStrike" baseline="0" dirty="0" smtClean="0">
                          <a:effectLst/>
                          <a:latin typeface="+mj-lt"/>
                        </a:rPr>
                        <a:t> </a:t>
                      </a:r>
                      <a:r>
                        <a:rPr lang="en-US" sz="1400" b="1" u="none" strike="noStrike" dirty="0" smtClean="0">
                          <a:effectLst/>
                          <a:latin typeface="+mj-lt"/>
                        </a:rPr>
                        <a:t>1</a:t>
                      </a:r>
                      <a:r>
                        <a:rPr lang="en-US" sz="1400" u="none" strike="noStrike" dirty="0">
                          <a:effectLst/>
                          <a:latin typeface="+mj-lt"/>
                        </a:rPr>
                        <a:t>: 90% weekday Service User contacts </a:t>
                      </a:r>
                      <a:r>
                        <a:rPr lang="en-US" sz="1400" u="none" strike="noStrike" dirty="0" smtClean="0">
                          <a:effectLst/>
                          <a:latin typeface="+mj-lt"/>
                        </a:rPr>
                        <a:t>receive  </a:t>
                      </a:r>
                    </a:p>
                    <a:p>
                      <a:pPr algn="l" fontAlgn="ctr"/>
                      <a:r>
                        <a:rPr lang="en-US" sz="1400" u="none" strike="noStrike" dirty="0" smtClean="0">
                          <a:effectLst/>
                          <a:latin typeface="+mj-lt"/>
                        </a:rPr>
                        <a:t> response </a:t>
                      </a:r>
                      <a:r>
                        <a:rPr lang="en-US" sz="1400" u="none" strike="noStrike" dirty="0">
                          <a:effectLst/>
                          <a:latin typeface="+mj-lt"/>
                        </a:rPr>
                        <a:t>from a SA within 48 hours </a:t>
                      </a:r>
                      <a:endParaRPr lang="en-US" sz="1400" u="none" strike="noStrike" dirty="0" smtClean="0">
                        <a:effectLst/>
                        <a:latin typeface="+mj-lt"/>
                      </a:endParaRPr>
                    </a:p>
                    <a:p>
                      <a:pPr algn="l" fontAlgn="ctr"/>
                      <a:r>
                        <a:rPr lang="en-US" sz="1400" u="none" strike="noStrike" dirty="0" smtClean="0">
                          <a:effectLst/>
                          <a:latin typeface="+mj-lt"/>
                        </a:rPr>
                        <a:t> (</a:t>
                      </a:r>
                      <a:r>
                        <a:rPr lang="en-US" sz="1400" u="none" strike="noStrike" dirty="0">
                          <a:effectLst/>
                          <a:latin typeface="+mj-lt"/>
                        </a:rPr>
                        <a:t>unless considered unsafe for the Service User) </a:t>
                      </a:r>
                      <a:endParaRPr lang="en-US" sz="14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GB" sz="1400" b="0" i="0" u="none" strike="noStrike" dirty="0" smtClean="0">
                          <a:solidFill>
                            <a:srgbClr val="000000"/>
                          </a:solidFill>
                          <a:effectLst/>
                          <a:latin typeface="+mj-lt"/>
                        </a:rPr>
                        <a:t>        100%</a:t>
                      </a:r>
                      <a:endParaRPr lang="en-GB" sz="14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GB" sz="1400" u="none" strike="noStrike" dirty="0">
                          <a:effectLst/>
                          <a:latin typeface="+mj-lt"/>
                        </a:rPr>
                        <a:t> </a:t>
                      </a:r>
                      <a:r>
                        <a:rPr lang="en-GB" sz="1400" u="none" strike="noStrike" dirty="0" smtClean="0">
                          <a:effectLst/>
                          <a:latin typeface="+mj-lt"/>
                        </a:rPr>
                        <a:t> </a:t>
                      </a:r>
                      <a:endParaRPr lang="en-GB" sz="14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8247256"/>
                  </a:ext>
                </a:extLst>
              </a:tr>
              <a:tr h="881813">
                <a:tc vMerge="1">
                  <a:txBody>
                    <a:bodyPr/>
                    <a:lstStyle/>
                    <a:p>
                      <a:pPr algn="l" fontAlgn="b"/>
                      <a:endParaRPr lang="en-GB" sz="1100" b="0" i="0" u="none" strike="noStrike" dirty="0">
                        <a:solidFill>
                          <a:srgbClr val="000000"/>
                        </a:solidFill>
                        <a:effectLst/>
                        <a:latin typeface="Calibri" panose="020F0502020204030204" pitchFamily="34" charset="0"/>
                      </a:endParaRPr>
                    </a:p>
                  </a:txBody>
                  <a:tcPr marL="4479" marR="4479" marT="4479" marB="0" anchor="b"/>
                </a:tc>
                <a:tc vMerge="1">
                  <a:txBody>
                    <a:bodyPr/>
                    <a:lstStyle/>
                    <a:p>
                      <a:endParaRPr lang="en-GB"/>
                    </a:p>
                  </a:txBody>
                  <a:tcPr/>
                </a:tc>
                <a:tc>
                  <a:txBody>
                    <a:bodyPr/>
                    <a:lstStyle/>
                    <a:p>
                      <a:pPr algn="l" fontAlgn="ctr"/>
                      <a:r>
                        <a:rPr lang="en-US" sz="1400" b="1" u="none" strike="noStrike" dirty="0" smtClean="0">
                          <a:effectLst/>
                          <a:latin typeface="+mj-lt"/>
                        </a:rPr>
                        <a:t> KPI</a:t>
                      </a:r>
                      <a:r>
                        <a:rPr lang="en-US" sz="1400" b="1" u="none" strike="noStrike" baseline="0" dirty="0" smtClean="0">
                          <a:effectLst/>
                          <a:latin typeface="+mj-lt"/>
                        </a:rPr>
                        <a:t> </a:t>
                      </a:r>
                      <a:r>
                        <a:rPr lang="en-US" sz="1400" b="1" u="none" strike="noStrike" dirty="0" smtClean="0">
                          <a:effectLst/>
                          <a:latin typeface="+mj-lt"/>
                        </a:rPr>
                        <a:t>2</a:t>
                      </a:r>
                      <a:r>
                        <a:rPr lang="en-US" sz="1400" u="none" strike="noStrike" dirty="0">
                          <a:effectLst/>
                          <a:latin typeface="+mj-lt"/>
                        </a:rPr>
                        <a:t>: 90% weekend Service User contacts receive </a:t>
                      </a:r>
                      <a:endParaRPr lang="en-US" sz="1400" u="none" strike="noStrike" dirty="0" smtClean="0">
                        <a:effectLst/>
                        <a:latin typeface="+mj-lt"/>
                      </a:endParaRPr>
                    </a:p>
                    <a:p>
                      <a:pPr algn="l" fontAlgn="ctr"/>
                      <a:r>
                        <a:rPr lang="en-US" sz="1400" u="none" strike="noStrike" dirty="0" smtClean="0">
                          <a:effectLst/>
                          <a:latin typeface="+mj-lt"/>
                        </a:rPr>
                        <a:t> response </a:t>
                      </a:r>
                      <a:r>
                        <a:rPr lang="en-US" sz="1400" u="none" strike="noStrike" dirty="0">
                          <a:effectLst/>
                          <a:latin typeface="+mj-lt"/>
                        </a:rPr>
                        <a:t>from a SA within 72 hours </a:t>
                      </a:r>
                      <a:endParaRPr lang="en-US" sz="1400" u="none" strike="noStrike" dirty="0" smtClean="0">
                        <a:effectLst/>
                        <a:latin typeface="+mj-lt"/>
                      </a:endParaRPr>
                    </a:p>
                    <a:p>
                      <a:pPr algn="l" fontAlgn="ctr"/>
                      <a:r>
                        <a:rPr lang="en-US" sz="1400" u="none" strike="noStrike" dirty="0" smtClean="0">
                          <a:effectLst/>
                          <a:latin typeface="+mj-lt"/>
                        </a:rPr>
                        <a:t> (</a:t>
                      </a:r>
                      <a:r>
                        <a:rPr lang="en-US" sz="1400" u="none" strike="noStrike" dirty="0">
                          <a:effectLst/>
                          <a:latin typeface="+mj-lt"/>
                        </a:rPr>
                        <a:t>unless considered </a:t>
                      </a:r>
                      <a:r>
                        <a:rPr lang="en-US" sz="1400" u="none" strike="noStrike" dirty="0" smtClean="0">
                          <a:effectLst/>
                          <a:latin typeface="+mj-lt"/>
                        </a:rPr>
                        <a:t> unsafe </a:t>
                      </a:r>
                      <a:r>
                        <a:rPr lang="en-US" sz="1400" u="none" strike="noStrike" dirty="0">
                          <a:effectLst/>
                          <a:latin typeface="+mj-lt"/>
                        </a:rPr>
                        <a:t>for the Service User) </a:t>
                      </a:r>
                      <a:endParaRPr lang="en-US" sz="14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GB" sz="1400" b="0" i="0" u="none" strike="noStrike" dirty="0" smtClean="0">
                          <a:solidFill>
                            <a:srgbClr val="000000"/>
                          </a:solidFill>
                          <a:effectLst/>
                          <a:latin typeface="+mj-lt"/>
                        </a:rPr>
                        <a:t>        100%</a:t>
                      </a:r>
                      <a:endParaRPr lang="en-GB" sz="14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en-GB" sz="14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14804301"/>
                  </a:ext>
                </a:extLst>
              </a:tr>
            </a:tbl>
          </a:graphicData>
        </a:graphic>
      </p:graphicFrame>
      <p:sp>
        <p:nvSpPr>
          <p:cNvPr id="3" name="Slide Number Placeholder 2"/>
          <p:cNvSpPr>
            <a:spLocks noGrp="1"/>
          </p:cNvSpPr>
          <p:nvPr>
            <p:ph type="sldNum" sz="quarter" idx="12"/>
          </p:nvPr>
        </p:nvSpPr>
        <p:spPr/>
        <p:txBody>
          <a:bodyPr/>
          <a:lstStyle/>
          <a:p>
            <a:fld id="{AF5EA984-BF85-47CA-82A2-9AA4C2F214BF}" type="slidenum">
              <a:rPr lang="en-GB" smtClean="0"/>
              <a:t>3</a:t>
            </a:fld>
            <a:endParaRPr lang="en-GB" dirty="0"/>
          </a:p>
        </p:txBody>
      </p:sp>
    </p:spTree>
    <p:extLst>
      <p:ext uri="{BB962C8B-B14F-4D97-AF65-F5344CB8AC3E}">
        <p14:creationId xmlns:p14="http://schemas.microsoft.com/office/powerpoint/2010/main" val="4245100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94262553"/>
              </p:ext>
            </p:extLst>
          </p:nvPr>
        </p:nvGraphicFramePr>
        <p:xfrm>
          <a:off x="334358" y="1262760"/>
          <a:ext cx="11542144" cy="2507190"/>
        </p:xfrm>
        <a:graphic>
          <a:graphicData uri="http://schemas.openxmlformats.org/drawingml/2006/table">
            <a:tbl>
              <a:tblPr>
                <a:tableStyleId>{5C22544A-7EE6-4342-B048-85BDC9FD1C3A}</a:tableStyleId>
              </a:tblPr>
              <a:tblGrid>
                <a:gridCol w="1410293">
                  <a:extLst>
                    <a:ext uri="{9D8B030D-6E8A-4147-A177-3AD203B41FA5}">
                      <a16:colId xmlns:a16="http://schemas.microsoft.com/office/drawing/2014/main" val="3295532288"/>
                    </a:ext>
                  </a:extLst>
                </a:gridCol>
                <a:gridCol w="1781482">
                  <a:extLst>
                    <a:ext uri="{9D8B030D-6E8A-4147-A177-3AD203B41FA5}">
                      <a16:colId xmlns:a16="http://schemas.microsoft.com/office/drawing/2014/main" val="224646889"/>
                    </a:ext>
                  </a:extLst>
                </a:gridCol>
                <a:gridCol w="2824971">
                  <a:extLst>
                    <a:ext uri="{9D8B030D-6E8A-4147-A177-3AD203B41FA5}">
                      <a16:colId xmlns:a16="http://schemas.microsoft.com/office/drawing/2014/main" val="1483187737"/>
                    </a:ext>
                  </a:extLst>
                </a:gridCol>
                <a:gridCol w="2249119">
                  <a:extLst>
                    <a:ext uri="{9D8B030D-6E8A-4147-A177-3AD203B41FA5}">
                      <a16:colId xmlns:a16="http://schemas.microsoft.com/office/drawing/2014/main" val="607928892"/>
                    </a:ext>
                  </a:extLst>
                </a:gridCol>
                <a:gridCol w="3276279">
                  <a:extLst>
                    <a:ext uri="{9D8B030D-6E8A-4147-A177-3AD203B41FA5}">
                      <a16:colId xmlns:a16="http://schemas.microsoft.com/office/drawing/2014/main" val="3667239130"/>
                    </a:ext>
                  </a:extLst>
                </a:gridCol>
              </a:tblGrid>
              <a:tr h="339122">
                <a:tc>
                  <a:txBody>
                    <a:bodyPr/>
                    <a:lstStyle/>
                    <a:p>
                      <a:pPr algn="ctr">
                        <a:lnSpc>
                          <a:spcPct val="107000"/>
                        </a:lnSpc>
                        <a:spcAft>
                          <a:spcPts val="0"/>
                        </a:spcAft>
                      </a:pPr>
                      <a:r>
                        <a:rPr lang="en-GB" sz="1600" b="1" dirty="0">
                          <a:effectLst/>
                          <a:latin typeface="+mj-lt"/>
                        </a:rPr>
                        <a:t>Outcomes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Outcome </a:t>
                      </a:r>
                      <a:r>
                        <a:rPr lang="en-GB" sz="1600" b="1" dirty="0" smtClean="0">
                          <a:effectLst/>
                          <a:latin typeface="+mj-lt"/>
                        </a:rPr>
                        <a:t>Descriptor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Key Performance Indicators (KPIs)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Actuals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Comments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15440345"/>
                  </a:ext>
                </a:extLst>
              </a:tr>
              <a:tr h="1084034">
                <a:tc rowSpan="2">
                  <a:txBody>
                    <a:bodyPr/>
                    <a:lstStyle/>
                    <a:p>
                      <a:pPr>
                        <a:lnSpc>
                          <a:spcPct val="107000"/>
                        </a:lnSpc>
                        <a:spcAft>
                          <a:spcPts val="0"/>
                        </a:spcAft>
                      </a:pPr>
                      <a:r>
                        <a:rPr lang="en-GB" sz="1200" dirty="0">
                          <a:effectLst/>
                          <a:latin typeface="+mj-lt"/>
                        </a:rPr>
                        <a:t> </a:t>
                      </a:r>
                      <a:endParaRPr lang="en-GB" sz="1200" dirty="0">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200" dirty="0">
                          <a:effectLst/>
                          <a:latin typeface="+mj-lt"/>
                        </a:rPr>
                        <a:t>Victims/survivors feel heard </a:t>
                      </a:r>
                      <a:endParaRPr lang="en-GB" sz="12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lvl="0" indent="0">
                        <a:lnSpc>
                          <a:spcPct val="107000"/>
                        </a:lnSpc>
                        <a:spcAft>
                          <a:spcPts val="0"/>
                        </a:spcAft>
                        <a:buFont typeface="Symbol" panose="05050102010706020507" pitchFamily="18" charset="2"/>
                        <a:buNone/>
                      </a:pPr>
                      <a:r>
                        <a:rPr lang="en-GB" sz="1200" dirty="0">
                          <a:effectLst/>
                          <a:latin typeface="+mj-lt"/>
                        </a:rPr>
                        <a:t>Victims and survivors are listened to and responded to well by safe spaces in a timely manner, as defined by users of the service. </a:t>
                      </a:r>
                    </a:p>
                    <a:p>
                      <a:pPr>
                        <a:lnSpc>
                          <a:spcPct val="107000"/>
                        </a:lnSpc>
                        <a:spcAft>
                          <a:spcPts val="0"/>
                        </a:spcAft>
                      </a:pPr>
                      <a:r>
                        <a:rPr lang="en-GB" sz="1200" dirty="0">
                          <a:effectLst/>
                          <a:latin typeface="+mj-lt"/>
                        </a:rPr>
                        <a:t> </a:t>
                      </a:r>
                      <a:endParaRPr lang="en-GB" sz="12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400" b="1" dirty="0" smtClean="0">
                          <a:effectLst/>
                          <a:latin typeface="+mj-lt"/>
                        </a:rPr>
                        <a:t>KPI</a:t>
                      </a:r>
                      <a:r>
                        <a:rPr lang="en-GB" sz="1400" b="1" baseline="0" dirty="0" smtClean="0">
                          <a:effectLst/>
                          <a:latin typeface="+mj-lt"/>
                        </a:rPr>
                        <a:t> </a:t>
                      </a:r>
                      <a:r>
                        <a:rPr lang="en-GB" sz="1400" b="1" dirty="0" smtClean="0">
                          <a:effectLst/>
                          <a:latin typeface="+mj-lt"/>
                        </a:rPr>
                        <a:t>3</a:t>
                      </a:r>
                      <a:r>
                        <a:rPr lang="en-GB" sz="1200" dirty="0">
                          <a:effectLst/>
                          <a:latin typeface="+mj-lt"/>
                        </a:rPr>
                        <a:t>: </a:t>
                      </a:r>
                      <a:endParaRPr lang="en-GB" sz="1200" dirty="0" smtClean="0">
                        <a:effectLst/>
                        <a:latin typeface="+mj-lt"/>
                      </a:endParaRPr>
                    </a:p>
                    <a:p>
                      <a:pPr>
                        <a:lnSpc>
                          <a:spcPct val="107000"/>
                        </a:lnSpc>
                        <a:spcAft>
                          <a:spcPts val="0"/>
                        </a:spcAft>
                      </a:pPr>
                      <a:r>
                        <a:rPr lang="en-GB" sz="1200" dirty="0" smtClean="0">
                          <a:effectLst/>
                          <a:latin typeface="+mj-lt"/>
                        </a:rPr>
                        <a:t>Min </a:t>
                      </a:r>
                      <a:r>
                        <a:rPr lang="en-GB" sz="1200" dirty="0">
                          <a:effectLst/>
                          <a:latin typeface="+mj-lt"/>
                        </a:rPr>
                        <a:t>70% Service User report feeling listened to by Safe Spaces (user survey) </a:t>
                      </a:r>
                    </a:p>
                    <a:p>
                      <a:pPr>
                        <a:lnSpc>
                          <a:spcPct val="107000"/>
                        </a:lnSpc>
                        <a:spcAft>
                          <a:spcPts val="0"/>
                        </a:spcAft>
                      </a:pPr>
                      <a:r>
                        <a:rPr lang="en-GB" sz="1200" dirty="0">
                          <a:effectLst/>
                          <a:latin typeface="+mj-lt"/>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1400" dirty="0" smtClean="0">
                          <a:latin typeface="+mj-lt"/>
                        </a:rPr>
                        <a:t>100%</a:t>
                      </a:r>
                      <a:endParaRPr lang="en-GB" sz="1400" dirty="0">
                        <a:latin typeface="+mj-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200" dirty="0" smtClean="0">
                          <a:latin typeface="+mj-lt"/>
                        </a:rPr>
                        <a:t>The cumulative data</a:t>
                      </a:r>
                      <a:r>
                        <a:rPr lang="en-GB" sz="1200" baseline="0" dirty="0" smtClean="0">
                          <a:latin typeface="+mj-lt"/>
                        </a:rPr>
                        <a:t> for this KPI can be found in new table on page 24</a:t>
                      </a:r>
                      <a:endParaRPr lang="en-GB" sz="1200" dirty="0">
                        <a:latin typeface="+mj-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06120883"/>
                  </a:ext>
                </a:extLst>
              </a:tr>
              <a:tr h="1084034">
                <a:tc vMerge="1">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pPr>
                        <a:lnSpc>
                          <a:spcPct val="107000"/>
                        </a:lnSpc>
                        <a:spcAft>
                          <a:spcPts val="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1" dirty="0" smtClean="0">
                          <a:effectLst/>
                          <a:latin typeface="+mj-lt"/>
                        </a:rPr>
                        <a:t>KPI</a:t>
                      </a:r>
                      <a:r>
                        <a:rPr lang="en-GB" sz="1400" b="1" baseline="0" dirty="0" smtClean="0">
                          <a:effectLst/>
                          <a:latin typeface="+mj-lt"/>
                        </a:rPr>
                        <a:t> </a:t>
                      </a:r>
                      <a:r>
                        <a:rPr lang="en-GB" sz="1400" b="1" dirty="0" smtClean="0">
                          <a:effectLst/>
                          <a:latin typeface="+mj-lt"/>
                        </a:rPr>
                        <a:t>4</a:t>
                      </a:r>
                      <a:r>
                        <a:rPr lang="en-GB" sz="1200" dirty="0" smtClean="0">
                          <a:effectLst/>
                          <a:latin typeface="+mj-lt"/>
                        </a:rPr>
                        <a:t>: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smtClean="0">
                          <a:effectLst/>
                          <a:latin typeface="+mj-lt"/>
                        </a:rPr>
                        <a:t>Min 70% Service User report feeling responded to well by Safe Spaces (user survey) </a:t>
                      </a:r>
                      <a:endParaRPr lang="en-GB" sz="1200" dirty="0" smtClean="0">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2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GB" sz="1400" dirty="0" smtClean="0">
                          <a:latin typeface="+mj-lt"/>
                        </a:rPr>
                        <a:t>100%</a:t>
                      </a:r>
                      <a:endParaRPr lang="en-GB" sz="1400" dirty="0">
                        <a:latin typeface="+mj-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dk1"/>
                          </a:solidFill>
                          <a:latin typeface="+mj-lt"/>
                          <a:ea typeface="+mn-ea"/>
                          <a:cs typeface="+mn-cs"/>
                        </a:rPr>
                        <a:t>The cumulative data</a:t>
                      </a:r>
                      <a:r>
                        <a:rPr lang="en-GB" sz="1200" kern="1200" baseline="0" dirty="0" smtClean="0">
                          <a:solidFill>
                            <a:schemeClr val="dk1"/>
                          </a:solidFill>
                          <a:latin typeface="+mj-lt"/>
                          <a:ea typeface="+mn-ea"/>
                          <a:cs typeface="+mn-cs"/>
                        </a:rPr>
                        <a:t> for this KPI can be found in new table on page 24</a:t>
                      </a:r>
                      <a:endParaRPr lang="en-GB" sz="1200" kern="1200" dirty="0" smtClean="0">
                        <a:solidFill>
                          <a:schemeClr val="dk1"/>
                        </a:solidFill>
                        <a:latin typeface="+mj-lt"/>
                        <a:ea typeface="+mn-ea"/>
                        <a:cs typeface="+mn-cs"/>
                      </a:endParaRPr>
                    </a:p>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33308429"/>
                  </a:ext>
                </a:extLst>
              </a:tr>
            </a:tbl>
          </a:graphicData>
        </a:graphic>
      </p:graphicFrame>
      <p:sp>
        <p:nvSpPr>
          <p:cNvPr id="5" name="Title 1"/>
          <p:cNvSpPr>
            <a:spLocks noGrp="1"/>
          </p:cNvSpPr>
          <p:nvPr>
            <p:ph type="title"/>
          </p:nvPr>
        </p:nvSpPr>
        <p:spPr>
          <a:xfrm>
            <a:off x="334358" y="438911"/>
            <a:ext cx="5556781" cy="671023"/>
          </a:xfrm>
        </p:spPr>
        <p:txBody>
          <a:bodyPr>
            <a:normAutofit/>
          </a:bodyPr>
          <a:lstStyle/>
          <a:p>
            <a:r>
              <a:rPr lang="en-GB" sz="3600" dirty="0" smtClean="0"/>
              <a:t>User Survey Feedback</a:t>
            </a:r>
            <a:endParaRPr lang="en-GB" sz="3600" dirty="0"/>
          </a:p>
        </p:txBody>
      </p:sp>
      <p:sp>
        <p:nvSpPr>
          <p:cNvPr id="6" name="Slide Number Placeholder 5"/>
          <p:cNvSpPr>
            <a:spLocks noGrp="1"/>
          </p:cNvSpPr>
          <p:nvPr>
            <p:ph type="sldNum" sz="quarter" idx="12"/>
          </p:nvPr>
        </p:nvSpPr>
        <p:spPr/>
        <p:txBody>
          <a:bodyPr/>
          <a:lstStyle/>
          <a:p>
            <a:fld id="{6FD1E829-82B9-4B90-871B-8A41F9C88C9A}" type="slidenum">
              <a:rPr lang="en-GB" smtClean="0"/>
              <a:t>4</a:t>
            </a:fld>
            <a:endParaRPr lang="en-GB" dirty="0"/>
          </a:p>
        </p:txBody>
      </p:sp>
    </p:spTree>
    <p:extLst>
      <p:ext uri="{BB962C8B-B14F-4D97-AF65-F5344CB8AC3E}">
        <p14:creationId xmlns:p14="http://schemas.microsoft.com/office/powerpoint/2010/main" val="4245793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054" y="443345"/>
            <a:ext cx="2403764" cy="600797"/>
          </a:xfrm>
        </p:spPr>
        <p:txBody>
          <a:bodyPr>
            <a:normAutofit fontScale="90000"/>
          </a:bodyPr>
          <a:lstStyle/>
          <a:p>
            <a:r>
              <a:rPr lang="en-GB" sz="4000" dirty="0" smtClean="0"/>
              <a:t>Referrals</a:t>
            </a:r>
            <a:endParaRPr lang="en-GB" sz="4000" dirty="0"/>
          </a:p>
        </p:txBody>
      </p:sp>
      <p:sp>
        <p:nvSpPr>
          <p:cNvPr id="3" name="Slide Number Placeholder 2"/>
          <p:cNvSpPr>
            <a:spLocks noGrp="1"/>
          </p:cNvSpPr>
          <p:nvPr>
            <p:ph type="sldNum" sz="quarter" idx="12"/>
          </p:nvPr>
        </p:nvSpPr>
        <p:spPr/>
        <p:txBody>
          <a:bodyPr/>
          <a:lstStyle/>
          <a:p>
            <a:fld id="{AF5EA984-BF85-47CA-82A2-9AA4C2F214BF}" type="slidenum">
              <a:rPr lang="en-GB" smtClean="0"/>
              <a:t>5</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049439997"/>
              </p:ext>
            </p:extLst>
          </p:nvPr>
        </p:nvGraphicFramePr>
        <p:xfrm>
          <a:off x="217054" y="1238106"/>
          <a:ext cx="11757893" cy="5117145"/>
        </p:xfrm>
        <a:graphic>
          <a:graphicData uri="http://schemas.openxmlformats.org/drawingml/2006/table">
            <a:tbl>
              <a:tblPr>
                <a:tableStyleId>{5C22544A-7EE6-4342-B048-85BDC9FD1C3A}</a:tableStyleId>
              </a:tblPr>
              <a:tblGrid>
                <a:gridCol w="1063106">
                  <a:extLst>
                    <a:ext uri="{9D8B030D-6E8A-4147-A177-3AD203B41FA5}">
                      <a16:colId xmlns:a16="http://schemas.microsoft.com/office/drawing/2014/main" val="2098323699"/>
                    </a:ext>
                  </a:extLst>
                </a:gridCol>
                <a:gridCol w="1910080">
                  <a:extLst>
                    <a:ext uri="{9D8B030D-6E8A-4147-A177-3AD203B41FA5}">
                      <a16:colId xmlns:a16="http://schemas.microsoft.com/office/drawing/2014/main" val="101797066"/>
                    </a:ext>
                  </a:extLst>
                </a:gridCol>
                <a:gridCol w="4474817">
                  <a:extLst>
                    <a:ext uri="{9D8B030D-6E8A-4147-A177-3AD203B41FA5}">
                      <a16:colId xmlns:a16="http://schemas.microsoft.com/office/drawing/2014/main" val="2990180582"/>
                    </a:ext>
                  </a:extLst>
                </a:gridCol>
                <a:gridCol w="1065475">
                  <a:extLst>
                    <a:ext uri="{9D8B030D-6E8A-4147-A177-3AD203B41FA5}">
                      <a16:colId xmlns:a16="http://schemas.microsoft.com/office/drawing/2014/main" val="3224287679"/>
                    </a:ext>
                  </a:extLst>
                </a:gridCol>
                <a:gridCol w="1033670">
                  <a:extLst>
                    <a:ext uri="{9D8B030D-6E8A-4147-A177-3AD203B41FA5}">
                      <a16:colId xmlns:a16="http://schemas.microsoft.com/office/drawing/2014/main" val="3470251377"/>
                    </a:ext>
                  </a:extLst>
                </a:gridCol>
                <a:gridCol w="2210745">
                  <a:extLst>
                    <a:ext uri="{9D8B030D-6E8A-4147-A177-3AD203B41FA5}">
                      <a16:colId xmlns:a16="http://schemas.microsoft.com/office/drawing/2014/main" val="984815038"/>
                    </a:ext>
                  </a:extLst>
                </a:gridCol>
              </a:tblGrid>
              <a:tr h="423717">
                <a:tc>
                  <a:txBody>
                    <a:bodyPr/>
                    <a:lstStyle/>
                    <a:p>
                      <a:pPr algn="ctr" fontAlgn="t"/>
                      <a:r>
                        <a:rPr lang="en-GB" sz="1400" b="1" i="0" u="none" strike="noStrike" dirty="0">
                          <a:solidFill>
                            <a:srgbClr val="000000"/>
                          </a:solidFill>
                          <a:effectLst/>
                          <a:latin typeface="Calibri Light" panose="020F0302020204030204" pitchFamily="34" charset="0"/>
                        </a:rPr>
                        <a:t>Outcomes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t"/>
                      <a:r>
                        <a:rPr lang="en-GB" sz="1400" b="1" i="0" u="none" strike="noStrike" dirty="0">
                          <a:solidFill>
                            <a:srgbClr val="000000"/>
                          </a:solidFill>
                          <a:effectLst/>
                          <a:latin typeface="Calibri Light" panose="020F0302020204030204" pitchFamily="34" charset="0"/>
                        </a:rPr>
                        <a:t>Outcome </a:t>
                      </a:r>
                      <a:r>
                        <a:rPr lang="en-GB" sz="1400" b="1" i="0" u="none" strike="noStrike" dirty="0" smtClean="0">
                          <a:solidFill>
                            <a:srgbClr val="000000"/>
                          </a:solidFill>
                          <a:effectLst/>
                          <a:latin typeface="Calibri Light" panose="020F0302020204030204" pitchFamily="34" charset="0"/>
                        </a:rPr>
                        <a:t>Descriptor </a:t>
                      </a:r>
                      <a:endParaRPr lang="en-GB" sz="1400" b="1" i="0" u="none" strike="noStrike" dirty="0">
                        <a:solidFill>
                          <a:srgbClr val="000000"/>
                        </a:solidFill>
                        <a:effectLst/>
                        <a:latin typeface="Calibri Light" panose="020F03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GB" sz="1400" b="1" i="0" u="none" strike="noStrike" dirty="0">
                          <a:solidFill>
                            <a:srgbClr val="000000"/>
                          </a:solidFill>
                          <a:effectLst/>
                          <a:latin typeface="Calibri Light" panose="020F0302020204030204" pitchFamily="34" charset="0"/>
                        </a:rPr>
                        <a:t>Key Performance Indicators (KPIs)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GB" sz="1400" b="1" i="0" u="none" strike="noStrike" dirty="0" smtClean="0">
                          <a:solidFill>
                            <a:srgbClr val="000000"/>
                          </a:solidFill>
                          <a:effectLst/>
                          <a:latin typeface="+mn-lt"/>
                        </a:rPr>
                        <a:t>This Quarter</a:t>
                      </a:r>
                      <a:endParaRPr lang="en-GB" sz="1400" b="1" i="0" u="none" strike="noStrike" dirty="0">
                        <a:solidFill>
                          <a:srgbClr val="000000"/>
                        </a:solidFill>
                        <a:effectLst/>
                        <a:latin typeface="Calibri Light" panose="020F0302020204030204" pitchFamily="34" charset="0"/>
                      </a:endParaRPr>
                    </a:p>
                  </a:txBody>
                  <a:tcPr marL="1905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fontAlgn="ctr"/>
                      <a:r>
                        <a:rPr lang="en-GB" sz="1400" b="1" i="0" u="none" strike="noStrike" dirty="0" smtClean="0">
                          <a:solidFill>
                            <a:srgbClr val="000000"/>
                          </a:solidFill>
                          <a:effectLst/>
                          <a:latin typeface="+mn-lt"/>
                        </a:rPr>
                        <a:t>Cumulative</a:t>
                      </a:r>
                      <a:endParaRPr lang="en-GB" sz="1400" b="1" i="0" u="none" strike="noStrike" dirty="0">
                        <a:solidFill>
                          <a:srgbClr val="000000"/>
                        </a:solidFill>
                        <a:effectLst/>
                        <a:latin typeface="+mn-lt"/>
                      </a:endParaRPr>
                    </a:p>
                  </a:txBody>
                  <a:tcPr marL="1905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GB" sz="1400" b="1" i="0" u="none" strike="noStrike" dirty="0" smtClean="0">
                          <a:solidFill>
                            <a:srgbClr val="000000"/>
                          </a:solidFill>
                          <a:effectLst/>
                          <a:latin typeface="Calibri Light" panose="020F0302020204030204" pitchFamily="34" charset="0"/>
                        </a:rPr>
                        <a:t>Comments </a:t>
                      </a:r>
                      <a:endParaRPr lang="en-GB" sz="1400" b="1" i="0" u="none" strike="noStrike" dirty="0">
                        <a:solidFill>
                          <a:srgbClr val="000000"/>
                        </a:solidFill>
                        <a:effectLst/>
                        <a:latin typeface="Calibri Light" panose="020F03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42278128"/>
                  </a:ext>
                </a:extLst>
              </a:tr>
              <a:tr h="258171">
                <a:tc rowSpan="11">
                  <a:txBody>
                    <a:bodyPr/>
                    <a:lstStyle/>
                    <a:p>
                      <a:pPr algn="l" fontAlgn="ctr"/>
                      <a:r>
                        <a:rPr lang="en-GB" sz="1200" u="none" strike="noStrike" dirty="0">
                          <a:effectLst/>
                          <a:latin typeface="+mj-lt"/>
                        </a:rPr>
                        <a:t>Victims/survivors feel heard </a:t>
                      </a:r>
                      <a:endParaRPr lang="en-GB" sz="12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11">
                  <a:txBody>
                    <a:bodyPr/>
                    <a:lstStyle/>
                    <a:p>
                      <a:pPr lvl="0" algn="l" fontAlgn="t"/>
                      <a:r>
                        <a:rPr lang="en-US" sz="1200" u="none" strike="noStrike" dirty="0" smtClean="0">
                          <a:effectLst/>
                          <a:latin typeface="+mj-lt"/>
                        </a:rPr>
                        <a:t>Reports </a:t>
                      </a:r>
                      <a:r>
                        <a:rPr lang="en-US" sz="1200" u="none" strike="noStrike" dirty="0">
                          <a:effectLst/>
                          <a:latin typeface="+mj-lt"/>
                        </a:rPr>
                        <a:t>of abuse are reported to statutory services within 24 hours of review by Victim Support staff dedicated to Safe Spaces and the relevant church body in line with legislation and appropriate consent/information sharing requirements.</a:t>
                      </a:r>
                      <a:endParaRPr lang="en-US" sz="1200" b="0" i="0" u="none" strike="noStrike" dirty="0">
                        <a:solidFill>
                          <a:srgbClr val="000000"/>
                        </a:solidFill>
                        <a:effectLst/>
                        <a:latin typeface="+mj-lt"/>
                      </a:endParaRPr>
                    </a:p>
                  </a:txBody>
                  <a:tcPr marL="72000"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3">
                  <a:txBody>
                    <a:bodyPr/>
                    <a:lstStyle/>
                    <a:p>
                      <a:pPr lvl="0" algn="l" fontAlgn="ctr"/>
                      <a:r>
                        <a:rPr lang="en-US" sz="1200" u="none" strike="noStrike" dirty="0" smtClean="0">
                          <a:effectLst/>
                          <a:latin typeface="+mj-lt"/>
                        </a:rPr>
                        <a:t> </a:t>
                      </a:r>
                      <a:r>
                        <a:rPr lang="en-US" sz="1400" b="1" u="none" strike="noStrike" dirty="0" smtClean="0">
                          <a:effectLst/>
                          <a:latin typeface="+mj-lt"/>
                        </a:rPr>
                        <a:t>KPI</a:t>
                      </a:r>
                      <a:r>
                        <a:rPr lang="en-US" sz="1400" b="1" u="none" strike="noStrike" baseline="0" dirty="0" smtClean="0">
                          <a:effectLst/>
                          <a:latin typeface="+mj-lt"/>
                        </a:rPr>
                        <a:t> </a:t>
                      </a:r>
                      <a:r>
                        <a:rPr lang="en-US" sz="1400" b="1" u="none" strike="noStrike" dirty="0" smtClean="0">
                          <a:effectLst/>
                          <a:latin typeface="+mj-lt"/>
                        </a:rPr>
                        <a:t>5</a:t>
                      </a:r>
                      <a:r>
                        <a:rPr lang="en-US" sz="1400" b="1" u="none" strike="noStrike" dirty="0">
                          <a:effectLst/>
                          <a:latin typeface="+mj-lt"/>
                        </a:rPr>
                        <a:t>: </a:t>
                      </a:r>
                      <a:r>
                        <a:rPr lang="en-US" sz="1200" u="none" strike="noStrike" dirty="0" smtClean="0">
                          <a:effectLst/>
                          <a:latin typeface="+mj-lt"/>
                        </a:rPr>
                        <a:t>No. </a:t>
                      </a:r>
                      <a:r>
                        <a:rPr lang="en-US" sz="1200" u="none" strike="noStrike" dirty="0">
                          <a:effectLst/>
                          <a:latin typeface="+mj-lt"/>
                        </a:rPr>
                        <a:t>of referrals made to police by: </a:t>
                      </a:r>
                      <a:endParaRPr lang="en-US" sz="1200" b="0" i="0" u="none" strike="noStrike" dirty="0">
                        <a:solidFill>
                          <a:srgbClr val="000000"/>
                        </a:solidFill>
                        <a:effectLst/>
                        <a:latin typeface="+mj-lt"/>
                      </a:endParaRPr>
                    </a:p>
                    <a:p>
                      <a:pPr algn="l" fontAlgn="ctr"/>
                      <a:r>
                        <a:rPr lang="en-GB" sz="1200" u="none" strike="noStrike" dirty="0">
                          <a:effectLst/>
                          <a:latin typeface="+mj-lt"/>
                        </a:rPr>
                        <a:t> </a:t>
                      </a:r>
                      <a:endParaRPr lang="en-GB" sz="12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tc>
                <a:tc hMerge="1">
                  <a:txBody>
                    <a:bodyPr/>
                    <a:lstStyle/>
                    <a:p>
                      <a:endParaRPr lang="en-GB"/>
                    </a:p>
                  </a:txBody>
                  <a:tcPr/>
                </a:tc>
                <a:tc rowSpan="4">
                  <a:txBody>
                    <a:bodyPr/>
                    <a:lstStyle/>
                    <a:p>
                      <a:pPr algn="l" fontAlgn="ctr"/>
                      <a:r>
                        <a:rPr lang="en-GB" sz="1200" u="none" strike="noStrike" dirty="0">
                          <a:effectLst/>
                          <a:latin typeface="+mj-lt"/>
                        </a:rPr>
                        <a:t>  </a:t>
                      </a:r>
                      <a:r>
                        <a:rPr lang="en-GB" sz="1200" u="none" strike="noStrike" dirty="0" smtClean="0">
                          <a:effectLst/>
                          <a:latin typeface="+mj-lt"/>
                        </a:rPr>
                        <a:t>Cumulative from beginning of </a:t>
                      </a:r>
                    </a:p>
                    <a:p>
                      <a:pPr algn="l" fontAlgn="ctr"/>
                      <a:r>
                        <a:rPr lang="en-GB" sz="1200" u="none" strike="noStrike" dirty="0" smtClean="0">
                          <a:effectLst/>
                          <a:latin typeface="+mj-lt"/>
                        </a:rPr>
                        <a:t>   service</a:t>
                      </a:r>
                      <a:endParaRPr lang="en-GB" sz="1200" b="1" i="0" u="none" strike="noStrike" dirty="0">
                        <a:solidFill>
                          <a:srgbClr val="000000"/>
                        </a:solidFill>
                        <a:effectLst/>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98657971"/>
                  </a:ext>
                </a:extLst>
              </a:tr>
              <a:tr h="258171">
                <a:tc vMerge="1">
                  <a:txBody>
                    <a:bodyPr/>
                    <a:lstStyle/>
                    <a:p>
                      <a:endParaRPr lang="en-GB"/>
                    </a:p>
                  </a:txBody>
                  <a:tcPr/>
                </a:tc>
                <a:tc vMerge="1">
                  <a:txBody>
                    <a:bodyPr/>
                    <a:lstStyle/>
                    <a:p>
                      <a:endParaRPr lang="en-GB"/>
                    </a:p>
                  </a:txBody>
                  <a:tcPr/>
                </a:tc>
                <a:tc>
                  <a:txBody>
                    <a:bodyPr/>
                    <a:lstStyle/>
                    <a:p>
                      <a:pPr algn="l" fontAlgn="ctr"/>
                      <a:r>
                        <a:rPr lang="en-US" sz="1200" u="none" strike="noStrike" dirty="0">
                          <a:effectLst/>
                          <a:latin typeface="+mj-lt"/>
                        </a:rPr>
                        <a:t>a)  </a:t>
                      </a:r>
                      <a:r>
                        <a:rPr lang="en-US" sz="1200" u="none" strike="noStrike" dirty="0" smtClean="0">
                          <a:effectLst/>
                          <a:latin typeface="+mj-lt"/>
                        </a:rPr>
                        <a:t>Safe </a:t>
                      </a:r>
                      <a:r>
                        <a:rPr lang="en-US" sz="1200" u="none" strike="noStrike" dirty="0">
                          <a:effectLst/>
                          <a:latin typeface="+mj-lt"/>
                        </a:rPr>
                        <a:t>Spaces with consent of victim/survivor </a:t>
                      </a:r>
                      <a:endParaRPr lang="en-US" sz="1200" b="0" i="0" u="none" strike="noStrike" dirty="0">
                        <a:solidFill>
                          <a:srgbClr val="00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smtClean="0"/>
                        <a:t>0</a:t>
                      </a:r>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smtClean="0"/>
                        <a:t>2</a:t>
                      </a:r>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r" fontAlgn="ctr"/>
                      <a:endParaRPr lang="en-GB" sz="800" b="0" i="0" u="none" strike="noStrike" dirty="0">
                        <a:solidFill>
                          <a:srgbClr val="000000"/>
                        </a:solidFill>
                        <a:effectLst/>
                        <a:latin typeface="Calibri Light" panose="020F0302020204030204" pitchFamily="34" charset="0"/>
                      </a:endParaRPr>
                    </a:p>
                  </a:txBody>
                  <a:tcPr marL="4479" marR="67178" marT="4479"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51854241"/>
                  </a:ext>
                </a:extLst>
              </a:tr>
              <a:tr h="516345">
                <a:tc vMerge="1">
                  <a:txBody>
                    <a:bodyPr/>
                    <a:lstStyle/>
                    <a:p>
                      <a:endParaRPr lang="en-GB"/>
                    </a:p>
                  </a:txBody>
                  <a:tcPr/>
                </a:tc>
                <a:tc vMerge="1">
                  <a:txBody>
                    <a:bodyPr/>
                    <a:lstStyle/>
                    <a:p>
                      <a:endParaRPr lang="en-GB"/>
                    </a:p>
                  </a:txBody>
                  <a:tcPr/>
                </a:tc>
                <a:tc>
                  <a:txBody>
                    <a:bodyPr/>
                    <a:lstStyle/>
                    <a:p>
                      <a:pPr algn="l" fontAlgn="ctr"/>
                      <a:r>
                        <a:rPr lang="en-US" sz="1200" u="none" strike="noStrike" dirty="0">
                          <a:effectLst/>
                          <a:latin typeface="+mj-lt"/>
                        </a:rPr>
                        <a:t>b)  </a:t>
                      </a:r>
                      <a:r>
                        <a:rPr lang="en-US" sz="1200" u="none" strike="noStrike" dirty="0" smtClean="0">
                          <a:effectLst/>
                          <a:latin typeface="+mj-lt"/>
                        </a:rPr>
                        <a:t>Safe </a:t>
                      </a:r>
                      <a:r>
                        <a:rPr lang="en-US" sz="1200" u="none" strike="noStrike" dirty="0">
                          <a:effectLst/>
                          <a:latin typeface="+mj-lt"/>
                        </a:rPr>
                        <a:t>Spaces without consent and providing details of the </a:t>
                      </a:r>
                      <a:r>
                        <a:rPr lang="en-US" sz="1200" u="none" strike="noStrike" dirty="0" smtClean="0">
                          <a:effectLst/>
                          <a:latin typeface="+mj-lt"/>
                        </a:rPr>
                        <a:t>alleged</a:t>
                      </a:r>
                    </a:p>
                    <a:p>
                      <a:pPr algn="l" fontAlgn="ctr"/>
                      <a:r>
                        <a:rPr lang="en-US" sz="1200" u="none" strike="noStrike" dirty="0" smtClean="0">
                          <a:effectLst/>
                          <a:latin typeface="+mj-lt"/>
                        </a:rPr>
                        <a:t>      </a:t>
                      </a:r>
                      <a:r>
                        <a:rPr lang="en-US" sz="1200" u="none" strike="noStrike" dirty="0">
                          <a:effectLst/>
                          <a:latin typeface="+mj-lt"/>
                        </a:rPr>
                        <a:t>perpetrator only </a:t>
                      </a:r>
                      <a:endParaRPr lang="en-US" sz="1200" b="0" i="0" u="none" strike="noStrike" dirty="0">
                        <a:solidFill>
                          <a:srgbClr val="00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smtClean="0"/>
                        <a:t>0</a:t>
                      </a:r>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smtClean="0"/>
                        <a:t>0</a:t>
                      </a:r>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r" fontAlgn="ctr"/>
                      <a:endParaRPr lang="en-GB" sz="800" b="0" i="0" u="none" strike="noStrike" dirty="0">
                        <a:solidFill>
                          <a:srgbClr val="000000"/>
                        </a:solidFill>
                        <a:effectLst/>
                        <a:latin typeface="Calibri Light" panose="020F0302020204030204" pitchFamily="34" charset="0"/>
                      </a:endParaRPr>
                    </a:p>
                  </a:txBody>
                  <a:tcPr marL="4479" marR="67178" marT="4479"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38283116"/>
                  </a:ext>
                </a:extLst>
              </a:tr>
              <a:tr h="478954">
                <a:tc vMerge="1">
                  <a:txBody>
                    <a:bodyPr/>
                    <a:lstStyle/>
                    <a:p>
                      <a:endParaRPr lang="en-GB"/>
                    </a:p>
                  </a:txBody>
                  <a:tcPr/>
                </a:tc>
                <a:tc vMerge="1">
                  <a:txBody>
                    <a:bodyPr/>
                    <a:lstStyle/>
                    <a:p>
                      <a:endParaRPr lang="en-GB"/>
                    </a:p>
                  </a:txBody>
                  <a:tcPr/>
                </a:tc>
                <a:tc>
                  <a:txBody>
                    <a:bodyPr/>
                    <a:lstStyle/>
                    <a:p>
                      <a:pPr algn="l" fontAlgn="ctr"/>
                      <a:r>
                        <a:rPr lang="en-US" sz="1200" u="none" strike="noStrike" dirty="0">
                          <a:effectLst/>
                          <a:latin typeface="+mj-lt"/>
                        </a:rPr>
                        <a:t>c) </a:t>
                      </a:r>
                      <a:r>
                        <a:rPr lang="en-US" sz="1200" u="none" strike="noStrike" dirty="0" smtClean="0">
                          <a:effectLst/>
                          <a:latin typeface="+mj-lt"/>
                        </a:rPr>
                        <a:t> </a:t>
                      </a:r>
                      <a:r>
                        <a:rPr lang="en-US" sz="1200" u="none" strike="noStrike" dirty="0">
                          <a:effectLst/>
                          <a:latin typeface="+mj-lt"/>
                        </a:rPr>
                        <a:t>Victim/survivor following access of Safe Spaces service </a:t>
                      </a:r>
                      <a:endParaRPr lang="en-US" sz="1200" u="none" strike="noStrike" dirty="0" smtClean="0">
                        <a:effectLst/>
                        <a:latin typeface="+mj-lt"/>
                      </a:endParaRPr>
                    </a:p>
                    <a:p>
                      <a:pPr algn="l" fontAlgn="ctr"/>
                      <a:r>
                        <a:rPr lang="en-US" sz="1200" u="none" strike="noStrike" dirty="0" smtClean="0">
                          <a:effectLst/>
                          <a:latin typeface="+mj-lt"/>
                        </a:rPr>
                        <a:t>     (</a:t>
                      </a:r>
                      <a:r>
                        <a:rPr lang="en-US" sz="1200" u="none" strike="noStrike" dirty="0">
                          <a:effectLst/>
                          <a:latin typeface="+mj-lt"/>
                        </a:rPr>
                        <a:t>when known) </a:t>
                      </a:r>
                      <a:endParaRPr lang="en-US" sz="1200" b="0" i="0" u="none" strike="noStrike" dirty="0">
                        <a:solidFill>
                          <a:srgbClr val="00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smtClean="0"/>
                        <a:t>0</a:t>
                      </a:r>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smtClean="0"/>
                        <a:t>0</a:t>
                      </a:r>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r" fontAlgn="ctr"/>
                      <a:endParaRPr lang="en-GB" sz="800" b="0" i="0" u="none" strike="noStrike" dirty="0">
                        <a:solidFill>
                          <a:srgbClr val="000000"/>
                        </a:solidFill>
                        <a:effectLst/>
                        <a:latin typeface="Calibri Light" panose="020F0302020204030204" pitchFamily="34" charset="0"/>
                      </a:endParaRPr>
                    </a:p>
                  </a:txBody>
                  <a:tcPr marL="4479" marR="67178" marT="4479"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7894044"/>
                  </a:ext>
                </a:extLst>
              </a:tr>
              <a:tr h="478954">
                <a:tc vMerge="1">
                  <a:txBody>
                    <a:bodyPr/>
                    <a:lstStyle/>
                    <a:p>
                      <a:endParaRPr lang="en-GB"/>
                    </a:p>
                  </a:txBody>
                  <a:tcPr/>
                </a:tc>
                <a:tc vMerge="1">
                  <a:txBody>
                    <a:bodyPr/>
                    <a:lstStyle/>
                    <a:p>
                      <a:endParaRPr lang="en-GB"/>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GB" sz="1400" b="1" kern="1200" dirty="0" smtClean="0">
                        <a:solidFill>
                          <a:schemeClr val="dk1"/>
                        </a:solidFill>
                        <a:effectLst/>
                        <a:latin typeface="+mj-lt"/>
                        <a:ea typeface="+mn-ea"/>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GB" sz="1400" b="1" kern="1200" dirty="0" smtClean="0">
                          <a:solidFill>
                            <a:schemeClr val="dk1"/>
                          </a:solidFill>
                          <a:effectLst/>
                          <a:latin typeface="+mj-lt"/>
                          <a:ea typeface="+mn-ea"/>
                          <a:cs typeface="+mn-cs"/>
                        </a:rPr>
                        <a:t>KPI</a:t>
                      </a:r>
                      <a:r>
                        <a:rPr lang="en-GB" sz="1400" b="1" kern="1200" baseline="0" dirty="0" smtClean="0">
                          <a:solidFill>
                            <a:schemeClr val="dk1"/>
                          </a:solidFill>
                          <a:effectLst/>
                          <a:latin typeface="+mj-lt"/>
                          <a:ea typeface="+mn-ea"/>
                          <a:cs typeface="+mn-cs"/>
                        </a:rPr>
                        <a:t> </a:t>
                      </a:r>
                      <a:r>
                        <a:rPr lang="en-GB" sz="1400" b="1" kern="1200" dirty="0" smtClean="0">
                          <a:solidFill>
                            <a:schemeClr val="dk1"/>
                          </a:solidFill>
                          <a:effectLst/>
                          <a:latin typeface="+mj-lt"/>
                          <a:ea typeface="+mn-ea"/>
                          <a:cs typeface="+mn-cs"/>
                        </a:rPr>
                        <a:t>6: </a:t>
                      </a:r>
                      <a:r>
                        <a:rPr lang="en-GB" sz="1200" kern="1200" dirty="0" smtClean="0">
                          <a:solidFill>
                            <a:schemeClr val="dk1"/>
                          </a:solidFill>
                          <a:effectLst/>
                          <a:latin typeface="+mj-lt"/>
                          <a:ea typeface="+mn-ea"/>
                          <a:cs typeface="+mn-cs"/>
                        </a:rPr>
                        <a:t>Provision of a monthly report on serious cases</a:t>
                      </a:r>
                    </a:p>
                    <a:p>
                      <a:pPr algn="l" fontAlgn="ctr"/>
                      <a:endParaRPr lang="en-US" sz="1200" b="0" i="0" u="none" strike="noStrike" dirty="0">
                        <a:solidFill>
                          <a:srgbClr val="00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smtClean="0"/>
                        <a:t>0</a:t>
                      </a:r>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smtClean="0"/>
                        <a:t>0</a:t>
                      </a:r>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GB" sz="1200" b="0" i="0" u="none" strike="noStrike" dirty="0" smtClean="0">
                          <a:solidFill>
                            <a:srgbClr val="000000"/>
                          </a:solidFill>
                          <a:effectLst/>
                          <a:latin typeface="+mj-lt"/>
                        </a:rPr>
                        <a:t> There have been no serious</a:t>
                      </a:r>
                    </a:p>
                    <a:p>
                      <a:pPr algn="l" fontAlgn="ctr"/>
                      <a:r>
                        <a:rPr lang="en-GB" sz="1200" b="0" i="0" u="none" strike="noStrike" dirty="0" smtClean="0">
                          <a:solidFill>
                            <a:srgbClr val="000000"/>
                          </a:solidFill>
                          <a:effectLst/>
                          <a:latin typeface="+mj-lt"/>
                        </a:rPr>
                        <a:t> cases</a:t>
                      </a:r>
                      <a:endParaRPr lang="en-GB" sz="1200" b="0" i="0" u="none" strike="noStrike" dirty="0">
                        <a:solidFill>
                          <a:srgbClr val="000000"/>
                        </a:solidFill>
                        <a:effectLst/>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27435956"/>
                  </a:ext>
                </a:extLst>
              </a:tr>
              <a:tr h="258171">
                <a:tc vMerge="1">
                  <a:txBody>
                    <a:bodyPr/>
                    <a:lstStyle/>
                    <a:p>
                      <a:endParaRPr lang="en-GB"/>
                    </a:p>
                  </a:txBody>
                  <a:tcPr/>
                </a:tc>
                <a:tc vMerge="1">
                  <a:txBody>
                    <a:bodyPr/>
                    <a:lstStyle/>
                    <a:p>
                      <a:endParaRPr lang="en-GB"/>
                    </a:p>
                  </a:txBody>
                  <a:tcPr/>
                </a:tc>
                <a:tc gridSpan="3">
                  <a:txBody>
                    <a:bodyPr/>
                    <a:lstStyle/>
                    <a:p>
                      <a:pPr algn="l" fontAlgn="ctr"/>
                      <a:r>
                        <a:rPr lang="en-US" sz="1200" u="none" strike="noStrike" dirty="0" smtClean="0">
                          <a:effectLst/>
                          <a:latin typeface="+mj-lt"/>
                        </a:rPr>
                        <a:t> </a:t>
                      </a:r>
                      <a:r>
                        <a:rPr lang="en-US" sz="1400" b="1" u="none" strike="noStrike" dirty="0" smtClean="0">
                          <a:effectLst/>
                          <a:latin typeface="+mj-lt"/>
                        </a:rPr>
                        <a:t>KPI</a:t>
                      </a:r>
                      <a:r>
                        <a:rPr lang="en-US" sz="1400" b="1" u="none" strike="noStrike" baseline="0" dirty="0" smtClean="0">
                          <a:effectLst/>
                          <a:latin typeface="+mj-lt"/>
                        </a:rPr>
                        <a:t> </a:t>
                      </a:r>
                      <a:r>
                        <a:rPr lang="en-US" sz="1400" b="1" u="none" strike="noStrike" dirty="0" smtClean="0">
                          <a:effectLst/>
                          <a:latin typeface="+mj-lt"/>
                        </a:rPr>
                        <a:t>7</a:t>
                      </a:r>
                      <a:r>
                        <a:rPr lang="en-US" sz="1200" u="none" strike="noStrike" dirty="0">
                          <a:effectLst/>
                          <a:latin typeface="+mj-lt"/>
                        </a:rPr>
                        <a:t>: </a:t>
                      </a:r>
                      <a:r>
                        <a:rPr lang="en-US" sz="1200" u="none" strike="noStrike" dirty="0" smtClean="0">
                          <a:effectLst/>
                          <a:latin typeface="+mj-lt"/>
                        </a:rPr>
                        <a:t>No. </a:t>
                      </a:r>
                      <a:r>
                        <a:rPr lang="en-US" sz="1200" u="none" strike="noStrike" dirty="0">
                          <a:effectLst/>
                          <a:latin typeface="+mj-lt"/>
                        </a:rPr>
                        <a:t>of referrals made to social care services </a:t>
                      </a:r>
                      <a:r>
                        <a:rPr lang="en-US" sz="1200" u="none" strike="noStrike" dirty="0" smtClean="0">
                          <a:effectLst/>
                          <a:latin typeface="+mj-lt"/>
                        </a:rPr>
                        <a:t>by: </a:t>
                      </a:r>
                    </a:p>
                    <a:p>
                      <a:pPr algn="l" fontAlgn="ctr"/>
                      <a:endParaRPr lang="en-US" sz="12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endParaRPr lang="en-GB"/>
                    </a:p>
                  </a:txBody>
                  <a:tcPr/>
                </a:tc>
                <a:tc hMerge="1">
                  <a:txBody>
                    <a:bodyPr/>
                    <a:lstStyle/>
                    <a:p>
                      <a:endParaRPr lang="en-GB"/>
                    </a:p>
                  </a:txBody>
                  <a:tcPr/>
                </a:tc>
                <a:tc rowSpan="3">
                  <a:txBody>
                    <a:bodyPr/>
                    <a:lstStyle/>
                    <a:p>
                      <a:pPr algn="l" fontAlgn="ctr"/>
                      <a:r>
                        <a:rPr lang="en-GB" sz="1200" u="none" strike="noStrike" dirty="0">
                          <a:effectLst/>
                          <a:latin typeface="+mj-lt"/>
                        </a:rPr>
                        <a:t>  </a:t>
                      </a:r>
                      <a:r>
                        <a:rPr lang="en-GB" sz="1200" u="none" strike="noStrike" dirty="0" smtClean="0">
                          <a:effectLst/>
                          <a:latin typeface="+mj-lt"/>
                        </a:rPr>
                        <a:t>Cumulative from beginning of</a:t>
                      </a:r>
                    </a:p>
                    <a:p>
                      <a:pPr algn="l" fontAlgn="ctr"/>
                      <a:r>
                        <a:rPr lang="en-GB" sz="1200" u="none" strike="noStrike" dirty="0" smtClean="0">
                          <a:effectLst/>
                          <a:latin typeface="+mj-lt"/>
                        </a:rPr>
                        <a:t>  service</a:t>
                      </a:r>
                      <a:endParaRPr lang="en-GB" sz="1200" b="0" i="0" u="none" strike="noStrike" dirty="0">
                        <a:solidFill>
                          <a:srgbClr val="000000"/>
                        </a:solidFill>
                        <a:effectLst/>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968157489"/>
                  </a:ext>
                </a:extLst>
              </a:tr>
              <a:tr h="258171">
                <a:tc vMerge="1">
                  <a:txBody>
                    <a:bodyPr/>
                    <a:lstStyle/>
                    <a:p>
                      <a:endParaRPr lang="en-GB"/>
                    </a:p>
                  </a:txBody>
                  <a:tcPr/>
                </a:tc>
                <a:tc vMerge="1">
                  <a:txBody>
                    <a:bodyPr/>
                    <a:lstStyle/>
                    <a:p>
                      <a:endParaRPr lang="en-GB"/>
                    </a:p>
                  </a:txBody>
                  <a:tcPr/>
                </a:tc>
                <a:tc>
                  <a:txBody>
                    <a:bodyPr/>
                    <a:lstStyle/>
                    <a:p>
                      <a:pPr algn="l" fontAlgn="ctr"/>
                      <a:r>
                        <a:rPr lang="en-GB" sz="1200" u="none" strike="noStrike" dirty="0">
                          <a:effectLst/>
                          <a:latin typeface="+mj-lt"/>
                        </a:rPr>
                        <a:t>a)  </a:t>
                      </a:r>
                      <a:r>
                        <a:rPr lang="en-GB" sz="1200" u="none" strike="noStrike" dirty="0" smtClean="0">
                          <a:effectLst/>
                          <a:latin typeface="+mj-lt"/>
                        </a:rPr>
                        <a:t>Safe </a:t>
                      </a:r>
                      <a:r>
                        <a:rPr lang="en-GB" sz="1200" u="none" strike="noStrike" dirty="0">
                          <a:effectLst/>
                          <a:latin typeface="+mj-lt"/>
                        </a:rPr>
                        <a:t>Spaces </a:t>
                      </a:r>
                      <a:endParaRPr lang="en-GB" sz="1200" b="0" i="0" u="none" strike="noStrike" dirty="0">
                        <a:solidFill>
                          <a:srgbClr val="00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GB" dirty="0" smtClean="0"/>
                        <a:t>0</a:t>
                      </a:r>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GB" dirty="0" smtClean="0"/>
                        <a:t>3</a:t>
                      </a:r>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gn="r" fontAlgn="ctr"/>
                      <a:endParaRPr lang="en-GB" sz="800" b="0" i="0" u="none" strike="noStrike" dirty="0">
                        <a:solidFill>
                          <a:srgbClr val="000000"/>
                        </a:solidFill>
                        <a:effectLst/>
                        <a:latin typeface="Calibri Light" panose="020F0302020204030204" pitchFamily="34" charset="0"/>
                      </a:endParaRPr>
                    </a:p>
                  </a:txBody>
                  <a:tcPr marL="4479" marR="67178" marT="4479" marB="0"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18750237"/>
                  </a:ext>
                </a:extLst>
              </a:tr>
              <a:tr h="478954">
                <a:tc vMerge="1">
                  <a:txBody>
                    <a:bodyPr/>
                    <a:lstStyle/>
                    <a:p>
                      <a:endParaRPr lang="en-GB"/>
                    </a:p>
                  </a:txBody>
                  <a:tcPr/>
                </a:tc>
                <a:tc vMerge="1">
                  <a:txBody>
                    <a:bodyPr/>
                    <a:lstStyle/>
                    <a:p>
                      <a:endParaRPr lang="en-GB"/>
                    </a:p>
                  </a:txBody>
                  <a:tcPr/>
                </a:tc>
                <a:tc>
                  <a:txBody>
                    <a:bodyPr/>
                    <a:lstStyle/>
                    <a:p>
                      <a:pPr algn="l" fontAlgn="ctr"/>
                      <a:r>
                        <a:rPr lang="en-US" sz="1200" u="none" strike="noStrike" dirty="0">
                          <a:effectLst/>
                          <a:latin typeface="+mj-lt"/>
                        </a:rPr>
                        <a:t>b) </a:t>
                      </a:r>
                      <a:r>
                        <a:rPr lang="en-US" sz="1200" u="none" strike="noStrike" dirty="0" smtClean="0">
                          <a:effectLst/>
                          <a:latin typeface="+mj-lt"/>
                        </a:rPr>
                        <a:t>Victim/survivor </a:t>
                      </a:r>
                      <a:r>
                        <a:rPr lang="en-US" sz="1200" u="none" strike="noStrike" dirty="0">
                          <a:effectLst/>
                          <a:latin typeface="+mj-lt"/>
                        </a:rPr>
                        <a:t>following access to Safe Spaces </a:t>
                      </a:r>
                      <a:r>
                        <a:rPr lang="en-US" sz="1200" u="none" strike="noStrike" dirty="0" smtClean="0">
                          <a:effectLst/>
                          <a:latin typeface="+mj-lt"/>
                        </a:rPr>
                        <a:t>service  </a:t>
                      </a:r>
                    </a:p>
                    <a:p>
                      <a:pPr algn="l" fontAlgn="ctr"/>
                      <a:r>
                        <a:rPr lang="en-US" sz="1200" u="none" strike="noStrike" dirty="0" smtClean="0">
                          <a:effectLst/>
                          <a:latin typeface="+mj-lt"/>
                        </a:rPr>
                        <a:t>     (</a:t>
                      </a:r>
                      <a:r>
                        <a:rPr lang="en-US" sz="1200" u="none" strike="noStrike" dirty="0">
                          <a:effectLst/>
                          <a:latin typeface="+mj-lt"/>
                        </a:rPr>
                        <a:t>when known) </a:t>
                      </a:r>
                      <a:endParaRPr lang="en-US" sz="1200" b="0" i="0" u="none" strike="noStrike" dirty="0">
                        <a:solidFill>
                          <a:srgbClr val="00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GB" dirty="0" smtClean="0"/>
                        <a:t>0</a:t>
                      </a:r>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GB" dirty="0" smtClean="0"/>
                        <a:t>0</a:t>
                      </a:r>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gn="r" fontAlgn="ctr"/>
                      <a:endParaRPr lang="en-GB" sz="800" b="0" i="0" u="none" strike="noStrike" dirty="0">
                        <a:solidFill>
                          <a:srgbClr val="000000"/>
                        </a:solidFill>
                        <a:effectLst/>
                        <a:latin typeface="Calibri Light" panose="020F0302020204030204" pitchFamily="34" charset="0"/>
                      </a:endParaRPr>
                    </a:p>
                  </a:txBody>
                  <a:tcPr marL="4479" marR="67178" marT="4479"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33808755"/>
                  </a:ext>
                </a:extLst>
              </a:tr>
              <a:tr h="478954">
                <a:tc vMerge="1">
                  <a:txBody>
                    <a:bodyPr/>
                    <a:lstStyle/>
                    <a:p>
                      <a:endParaRPr lang="en-GB"/>
                    </a:p>
                  </a:txBody>
                  <a:tcPr/>
                </a:tc>
                <a:tc vMerge="1">
                  <a:txBody>
                    <a:bodyPr/>
                    <a:lstStyle/>
                    <a:p>
                      <a:endParaRPr lang="en-GB"/>
                    </a:p>
                  </a:txBody>
                  <a:tcPr/>
                </a:tc>
                <a:tc gridSpan="3">
                  <a:txBody>
                    <a:bodyPr/>
                    <a:lstStyle/>
                    <a:p>
                      <a:pPr algn="l" fontAlgn="ctr"/>
                      <a:r>
                        <a:rPr lang="en-US" sz="1200" u="none" strike="noStrike" dirty="0" smtClean="0">
                          <a:effectLst/>
                          <a:latin typeface="+mj-lt"/>
                        </a:rPr>
                        <a:t> </a:t>
                      </a:r>
                      <a:r>
                        <a:rPr lang="en-US" sz="1400" b="1" u="none" strike="noStrike" dirty="0" smtClean="0">
                          <a:effectLst/>
                          <a:latin typeface="+mj-lt"/>
                        </a:rPr>
                        <a:t>KPI</a:t>
                      </a:r>
                      <a:r>
                        <a:rPr lang="en-US" sz="1400" b="1" u="none" strike="noStrike" baseline="0" dirty="0" smtClean="0">
                          <a:effectLst/>
                          <a:latin typeface="+mj-lt"/>
                        </a:rPr>
                        <a:t> </a:t>
                      </a:r>
                      <a:r>
                        <a:rPr lang="en-US" sz="1400" b="1" u="none" strike="noStrike" dirty="0" smtClean="0">
                          <a:effectLst/>
                          <a:latin typeface="+mj-lt"/>
                        </a:rPr>
                        <a:t>8</a:t>
                      </a:r>
                      <a:r>
                        <a:rPr lang="en-US" sz="1400" b="1" u="none" strike="noStrike" dirty="0">
                          <a:effectLst/>
                          <a:latin typeface="+mj-lt"/>
                        </a:rPr>
                        <a:t>: </a:t>
                      </a:r>
                      <a:r>
                        <a:rPr lang="en-US" sz="1200" u="none" strike="noStrike" dirty="0" smtClean="0">
                          <a:effectLst/>
                          <a:latin typeface="+mj-lt"/>
                        </a:rPr>
                        <a:t>No. </a:t>
                      </a:r>
                      <a:r>
                        <a:rPr lang="en-US" sz="1200" u="none" strike="noStrike" dirty="0">
                          <a:effectLst/>
                          <a:latin typeface="+mj-lt"/>
                        </a:rPr>
                        <a:t>of referrals made to the relevant </a:t>
                      </a:r>
                      <a:r>
                        <a:rPr lang="en-US" sz="1200" u="none" strike="noStrike" dirty="0" smtClean="0">
                          <a:effectLst/>
                          <a:latin typeface="+mj-lt"/>
                        </a:rPr>
                        <a:t>church</a:t>
                      </a:r>
                      <a:r>
                        <a:rPr lang="en-US" sz="1200" u="none" strike="noStrike" baseline="0" dirty="0" smtClean="0">
                          <a:effectLst/>
                          <a:latin typeface="+mj-lt"/>
                        </a:rPr>
                        <a:t> </a:t>
                      </a:r>
                      <a:r>
                        <a:rPr lang="en-US" sz="1200" u="none" strike="noStrike" dirty="0" smtClean="0">
                          <a:effectLst/>
                          <a:latin typeface="+mj-lt"/>
                        </a:rPr>
                        <a:t>safeguarding</a:t>
                      </a:r>
                      <a:r>
                        <a:rPr lang="en-US" sz="1200" u="none" strike="noStrike" baseline="0" dirty="0" smtClean="0">
                          <a:effectLst/>
                          <a:latin typeface="+mj-lt"/>
                        </a:rPr>
                        <a:t> </a:t>
                      </a:r>
                      <a:r>
                        <a:rPr lang="en-US" sz="1200" u="none" strike="noStrike" dirty="0" smtClean="0">
                          <a:effectLst/>
                          <a:latin typeface="+mj-lt"/>
                        </a:rPr>
                        <a:t>body by: </a:t>
                      </a: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GB"/>
                    </a:p>
                  </a:txBody>
                  <a:tcPr/>
                </a:tc>
                <a:tc hMerge="1">
                  <a:txBody>
                    <a:bodyPr/>
                    <a:lstStyle/>
                    <a:p>
                      <a:endParaRPr lang="en-GB"/>
                    </a:p>
                  </a:txBody>
                  <a:tcPr/>
                </a:tc>
                <a:tc rowSpan="3">
                  <a:txBody>
                    <a:bodyPr/>
                    <a:lstStyle/>
                    <a:p>
                      <a:pPr algn="l" fontAlgn="ctr"/>
                      <a:r>
                        <a:rPr lang="en-GB" sz="1200" u="none" strike="noStrike" dirty="0">
                          <a:effectLst/>
                          <a:latin typeface="+mj-lt"/>
                        </a:rPr>
                        <a:t> </a:t>
                      </a:r>
                      <a:r>
                        <a:rPr lang="en-GB" sz="1200" u="none" strike="noStrike" dirty="0" smtClean="0">
                          <a:effectLst/>
                          <a:latin typeface="+mj-lt"/>
                        </a:rPr>
                        <a:t> Cumulative from beginning of </a:t>
                      </a:r>
                    </a:p>
                    <a:p>
                      <a:pPr algn="l" fontAlgn="ctr"/>
                      <a:r>
                        <a:rPr lang="en-GB" sz="1200" u="none" strike="noStrike" dirty="0" smtClean="0">
                          <a:effectLst/>
                          <a:latin typeface="+mj-lt"/>
                        </a:rPr>
                        <a:t>  service</a:t>
                      </a:r>
                      <a:endParaRPr lang="en-GB" sz="1200" b="0" i="0" u="none" strike="noStrike" dirty="0">
                        <a:solidFill>
                          <a:srgbClr val="000000"/>
                        </a:solidFill>
                        <a:effectLst/>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64803134"/>
                  </a:ext>
                </a:extLst>
              </a:tr>
              <a:tr h="258171">
                <a:tc vMerge="1">
                  <a:txBody>
                    <a:bodyPr/>
                    <a:lstStyle/>
                    <a:p>
                      <a:endParaRPr lang="en-GB"/>
                    </a:p>
                  </a:txBody>
                  <a:tcPr/>
                </a:tc>
                <a:tc vMerge="1">
                  <a:txBody>
                    <a:bodyPr/>
                    <a:lstStyle/>
                    <a:p>
                      <a:endParaRPr lang="en-GB"/>
                    </a:p>
                  </a:txBody>
                  <a:tcPr/>
                </a:tc>
                <a:tc>
                  <a:txBody>
                    <a:bodyPr/>
                    <a:lstStyle/>
                    <a:p>
                      <a:pPr algn="l" fontAlgn="ctr"/>
                      <a:r>
                        <a:rPr lang="en-GB" sz="1200" u="none" strike="noStrike" dirty="0">
                          <a:effectLst/>
                          <a:latin typeface="+mj-lt"/>
                        </a:rPr>
                        <a:t>a)  </a:t>
                      </a:r>
                      <a:r>
                        <a:rPr lang="en-GB" sz="1200" u="none" strike="noStrike" dirty="0" smtClean="0">
                          <a:effectLst/>
                          <a:latin typeface="+mj-lt"/>
                        </a:rPr>
                        <a:t>Safe </a:t>
                      </a:r>
                      <a:r>
                        <a:rPr lang="en-GB" sz="1200" u="none" strike="noStrike" dirty="0">
                          <a:effectLst/>
                          <a:latin typeface="+mj-lt"/>
                        </a:rPr>
                        <a:t>Spaces </a:t>
                      </a:r>
                      <a:endParaRPr lang="en-GB" sz="1200" b="0" i="0" u="none" strike="noStrike" dirty="0">
                        <a:solidFill>
                          <a:srgbClr val="00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smtClean="0"/>
                        <a:t>0</a:t>
                      </a:r>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smtClean="0"/>
                        <a:t>9</a:t>
                      </a:r>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r" fontAlgn="ctr"/>
                      <a:endParaRPr lang="en-GB" sz="800" b="0" i="0" u="none" strike="noStrike" dirty="0">
                        <a:solidFill>
                          <a:srgbClr val="000000"/>
                        </a:solidFill>
                        <a:effectLst/>
                        <a:latin typeface="Calibri Light" panose="020F0302020204030204" pitchFamily="34" charset="0"/>
                      </a:endParaRPr>
                    </a:p>
                  </a:txBody>
                  <a:tcPr marL="4479" marR="67178" marT="4479"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91132143"/>
                  </a:ext>
                </a:extLst>
              </a:tr>
              <a:tr h="478954">
                <a:tc vMerge="1">
                  <a:txBody>
                    <a:bodyPr/>
                    <a:lstStyle/>
                    <a:p>
                      <a:endParaRPr lang="en-GB"/>
                    </a:p>
                  </a:txBody>
                  <a:tcPr/>
                </a:tc>
                <a:tc vMerge="1">
                  <a:txBody>
                    <a:bodyPr/>
                    <a:lstStyle/>
                    <a:p>
                      <a:endParaRPr lang="en-GB"/>
                    </a:p>
                  </a:txBody>
                  <a:tcPr/>
                </a:tc>
                <a:tc>
                  <a:txBody>
                    <a:bodyPr/>
                    <a:lstStyle/>
                    <a:p>
                      <a:pPr algn="l" fontAlgn="ctr"/>
                      <a:r>
                        <a:rPr lang="en-US" sz="1200" u="none" strike="noStrike" dirty="0">
                          <a:effectLst/>
                          <a:latin typeface="+mj-lt"/>
                        </a:rPr>
                        <a:t>b)  </a:t>
                      </a:r>
                      <a:r>
                        <a:rPr lang="en-US" sz="1200" u="none" strike="noStrike" dirty="0" smtClean="0">
                          <a:effectLst/>
                          <a:latin typeface="+mj-lt"/>
                        </a:rPr>
                        <a:t>Victim/survivor </a:t>
                      </a:r>
                      <a:r>
                        <a:rPr lang="en-US" sz="1200" u="none" strike="noStrike" dirty="0">
                          <a:effectLst/>
                          <a:latin typeface="+mj-lt"/>
                        </a:rPr>
                        <a:t>following access to Safe Spaces </a:t>
                      </a:r>
                      <a:r>
                        <a:rPr lang="en-US" sz="1200" u="none" strike="noStrike" dirty="0" smtClean="0">
                          <a:effectLst/>
                          <a:latin typeface="+mj-lt"/>
                        </a:rPr>
                        <a:t>service</a:t>
                      </a:r>
                    </a:p>
                    <a:p>
                      <a:pPr algn="l" fontAlgn="ctr"/>
                      <a:r>
                        <a:rPr lang="en-US" sz="1200" u="none" strike="noStrike" dirty="0" smtClean="0">
                          <a:effectLst/>
                          <a:latin typeface="+mj-lt"/>
                        </a:rPr>
                        <a:t>     </a:t>
                      </a:r>
                      <a:r>
                        <a:rPr lang="en-US" sz="1200" u="none" strike="noStrike" dirty="0">
                          <a:effectLst/>
                          <a:latin typeface="+mj-lt"/>
                        </a:rPr>
                        <a:t>(when known) </a:t>
                      </a:r>
                      <a:endParaRPr lang="en-US" sz="1200" b="0" i="0" u="none" strike="noStrike" dirty="0">
                        <a:solidFill>
                          <a:srgbClr val="00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smtClean="0"/>
                        <a:t>0</a:t>
                      </a:r>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dirty="0" smtClean="0"/>
                        <a:t>8</a:t>
                      </a:r>
                      <a:endParaRPr lang="en-GB" dirty="0"/>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r" fontAlgn="ctr"/>
                      <a:endParaRPr lang="en-GB" sz="800" b="0" i="0" u="none" strike="noStrike" dirty="0">
                        <a:solidFill>
                          <a:srgbClr val="000000"/>
                        </a:solidFill>
                        <a:effectLst/>
                        <a:latin typeface="Calibri Light" panose="020F0302020204030204" pitchFamily="34" charset="0"/>
                      </a:endParaRPr>
                    </a:p>
                  </a:txBody>
                  <a:tcPr marL="4479" marR="67178" marT="4479"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1936542"/>
                  </a:ext>
                </a:extLst>
              </a:tr>
            </a:tbl>
          </a:graphicData>
        </a:graphic>
      </p:graphicFrame>
    </p:spTree>
    <p:extLst>
      <p:ext uri="{BB962C8B-B14F-4D97-AF65-F5344CB8AC3E}">
        <p14:creationId xmlns:p14="http://schemas.microsoft.com/office/powerpoint/2010/main" val="2462550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88239286"/>
              </p:ext>
            </p:extLst>
          </p:nvPr>
        </p:nvGraphicFramePr>
        <p:xfrm>
          <a:off x="493776" y="804485"/>
          <a:ext cx="11210544" cy="2707196"/>
        </p:xfrm>
        <a:graphic>
          <a:graphicData uri="http://schemas.openxmlformats.org/drawingml/2006/table">
            <a:tbl>
              <a:tblPr>
                <a:tableStyleId>{5C22544A-7EE6-4342-B048-85BDC9FD1C3A}</a:tableStyleId>
              </a:tblPr>
              <a:tblGrid>
                <a:gridCol w="1530333">
                  <a:extLst>
                    <a:ext uri="{9D8B030D-6E8A-4147-A177-3AD203B41FA5}">
                      <a16:colId xmlns:a16="http://schemas.microsoft.com/office/drawing/2014/main" val="268057237"/>
                    </a:ext>
                  </a:extLst>
                </a:gridCol>
                <a:gridCol w="2352582">
                  <a:extLst>
                    <a:ext uri="{9D8B030D-6E8A-4147-A177-3AD203B41FA5}">
                      <a16:colId xmlns:a16="http://schemas.microsoft.com/office/drawing/2014/main" val="1327969615"/>
                    </a:ext>
                  </a:extLst>
                </a:gridCol>
                <a:gridCol w="2263806">
                  <a:extLst>
                    <a:ext uri="{9D8B030D-6E8A-4147-A177-3AD203B41FA5}">
                      <a16:colId xmlns:a16="http://schemas.microsoft.com/office/drawing/2014/main" val="3139399283"/>
                    </a:ext>
                  </a:extLst>
                </a:gridCol>
                <a:gridCol w="1740023">
                  <a:extLst>
                    <a:ext uri="{9D8B030D-6E8A-4147-A177-3AD203B41FA5}">
                      <a16:colId xmlns:a16="http://schemas.microsoft.com/office/drawing/2014/main" val="3718266962"/>
                    </a:ext>
                  </a:extLst>
                </a:gridCol>
                <a:gridCol w="1447292">
                  <a:extLst>
                    <a:ext uri="{9D8B030D-6E8A-4147-A177-3AD203B41FA5}">
                      <a16:colId xmlns:a16="http://schemas.microsoft.com/office/drawing/2014/main" val="1378076673"/>
                    </a:ext>
                  </a:extLst>
                </a:gridCol>
                <a:gridCol w="1876508">
                  <a:extLst>
                    <a:ext uri="{9D8B030D-6E8A-4147-A177-3AD203B41FA5}">
                      <a16:colId xmlns:a16="http://schemas.microsoft.com/office/drawing/2014/main" val="2867724328"/>
                    </a:ext>
                  </a:extLst>
                </a:gridCol>
              </a:tblGrid>
              <a:tr h="481247">
                <a:tc>
                  <a:txBody>
                    <a:bodyPr/>
                    <a:lstStyle/>
                    <a:p>
                      <a:pPr algn="ctr">
                        <a:lnSpc>
                          <a:spcPct val="107000"/>
                        </a:lnSpc>
                        <a:spcAft>
                          <a:spcPts val="0"/>
                        </a:spcAft>
                      </a:pPr>
                      <a:r>
                        <a:rPr lang="en-GB" sz="1600" b="1" dirty="0">
                          <a:effectLst/>
                          <a:latin typeface="+mj-lt"/>
                        </a:rPr>
                        <a:t>Outcomes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Outcome </a:t>
                      </a:r>
                      <a:r>
                        <a:rPr lang="en-GB" sz="1600" b="1" dirty="0" smtClean="0">
                          <a:effectLst/>
                          <a:latin typeface="+mj-lt"/>
                        </a:rPr>
                        <a:t>Descriptor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Key Performance Indicators (KPIs)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Actuals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Cumulative</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Comments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432204514"/>
                  </a:ext>
                </a:extLst>
              </a:tr>
              <a:tr h="820524">
                <a:tc rowSpan="2">
                  <a:txBody>
                    <a:bodyPr/>
                    <a:lstStyle/>
                    <a:p>
                      <a:pPr>
                        <a:lnSpc>
                          <a:spcPct val="107000"/>
                        </a:lnSpc>
                        <a:spcAft>
                          <a:spcPts val="0"/>
                        </a:spcAft>
                      </a:pPr>
                      <a:r>
                        <a:rPr lang="en-GB" sz="1200" dirty="0">
                          <a:effectLst/>
                          <a:latin typeface="+mj-lt"/>
                        </a:rPr>
                        <a:t>Victims/survivors feel heard </a:t>
                      </a:r>
                      <a:endParaRPr lang="en-GB" sz="1200" dirty="0">
                        <a:effectLst/>
                        <a:latin typeface="+mj-lt"/>
                        <a:ea typeface="Calibri" panose="020F0502020204030204" pitchFamily="34" charset="0"/>
                        <a:cs typeface="Times New Roman" panose="02020603050405020304" pitchFamily="18" charset="0"/>
                      </a:endParaRPr>
                    </a:p>
                  </a:txBody>
                  <a:tcPr marL="37807" marR="378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rowSpan="2">
                  <a:txBody>
                    <a:bodyPr/>
                    <a:lstStyle/>
                    <a:p>
                      <a:pPr marL="0" lvl="0" indent="0">
                        <a:lnSpc>
                          <a:spcPct val="107000"/>
                        </a:lnSpc>
                        <a:spcAft>
                          <a:spcPts val="0"/>
                        </a:spcAft>
                        <a:buFont typeface="Symbol" panose="05050102010706020507" pitchFamily="18" charset="2"/>
                        <a:buNone/>
                      </a:pPr>
                      <a:r>
                        <a:rPr lang="en-GB" sz="1200" dirty="0">
                          <a:effectLst/>
                          <a:latin typeface="+mj-lt"/>
                        </a:rPr>
                        <a:t>Victim/survivors views are advocated for by Safe Spaces </a:t>
                      </a:r>
                    </a:p>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7807" marR="378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1" kern="1200" dirty="0" smtClean="0">
                          <a:solidFill>
                            <a:schemeClr val="dk1"/>
                          </a:solidFill>
                          <a:effectLst/>
                          <a:latin typeface="+mj-lt"/>
                          <a:ea typeface="+mn-ea"/>
                          <a:cs typeface="+mn-cs"/>
                        </a:rPr>
                        <a:t>KPI 9</a:t>
                      </a:r>
                      <a:r>
                        <a:rPr lang="en-GB" sz="1200" kern="1200" dirty="0" smtClean="0">
                          <a:solidFill>
                            <a:schemeClr val="dk1"/>
                          </a:solidFill>
                          <a:effectLst/>
                          <a:latin typeface="+mj-lt"/>
                          <a:ea typeface="+mn-ea"/>
                          <a:cs typeface="+mn-cs"/>
                        </a:rPr>
                        <a:t>: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kern="1200" dirty="0" smtClean="0">
                          <a:solidFill>
                            <a:schemeClr val="dk1"/>
                          </a:solidFill>
                          <a:effectLst/>
                          <a:latin typeface="+mj-lt"/>
                          <a:ea typeface="+mn-ea"/>
                          <a:cs typeface="+mn-cs"/>
                        </a:rPr>
                        <a:t>No of occasions the Safe Spaces service advocates on behalf of a victim/survivor </a:t>
                      </a:r>
                    </a:p>
                  </a:txBody>
                  <a:tcPr marL="37807" marR="378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smtClean="0">
                          <a:solidFill>
                            <a:srgbClr val="000000"/>
                          </a:solidFill>
                          <a:effectLst/>
                          <a:latin typeface="+mj-lt"/>
                          <a:ea typeface="Calibri" panose="020F0502020204030204" pitchFamily="34" charset="0"/>
                          <a:cs typeface="Times New Roman" panose="02020603050405020304" pitchFamily="18" charset="0"/>
                        </a:rPr>
                        <a:t>                    46</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7807" marR="378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smtClean="0">
                          <a:solidFill>
                            <a:srgbClr val="000000"/>
                          </a:solidFill>
                          <a:effectLst/>
                          <a:latin typeface="+mj-lt"/>
                          <a:ea typeface="Calibri" panose="020F0502020204030204" pitchFamily="34" charset="0"/>
                          <a:cs typeface="Times New Roman" panose="02020603050405020304" pitchFamily="18" charset="0"/>
                        </a:rPr>
                        <a:t>             290</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7807" marR="378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smtClean="0">
                          <a:effectLst/>
                          <a:latin typeface="+mj-lt"/>
                          <a:ea typeface="Calibri" panose="020F0502020204030204" pitchFamily="34" charset="0"/>
                          <a:cs typeface="Times New Roman" panose="02020603050405020304" pitchFamily="18" charset="0"/>
                        </a:rPr>
                        <a:t>Number</a:t>
                      </a:r>
                      <a:r>
                        <a:rPr lang="en-GB" sz="1200" baseline="0" dirty="0" smtClean="0">
                          <a:effectLst/>
                          <a:latin typeface="+mj-lt"/>
                          <a:ea typeface="Calibri" panose="020F0502020204030204" pitchFamily="34" charset="0"/>
                          <a:cs typeface="Times New Roman" panose="02020603050405020304" pitchFamily="18" charset="0"/>
                        </a:rPr>
                        <a:t> o</a:t>
                      </a:r>
                      <a:r>
                        <a:rPr lang="en-GB" sz="1200" dirty="0" smtClean="0">
                          <a:effectLst/>
                          <a:latin typeface="+mj-lt"/>
                          <a:ea typeface="Calibri" panose="020F0502020204030204" pitchFamily="34" charset="0"/>
                          <a:cs typeface="Times New Roman" panose="02020603050405020304" pitchFamily="18" charset="0"/>
                        </a:rPr>
                        <a:t>f occasions across active case load</a:t>
                      </a:r>
                    </a:p>
                    <a:p>
                      <a:pPr>
                        <a:lnSpc>
                          <a:spcPct val="107000"/>
                        </a:lnSpc>
                        <a:spcAft>
                          <a:spcPts val="0"/>
                        </a:spcAft>
                      </a:pPr>
                      <a:r>
                        <a:rPr lang="en-GB" sz="1200" dirty="0" smtClean="0">
                          <a:effectLst/>
                          <a:latin typeface="+mj-lt"/>
                          <a:ea typeface="Calibri" panose="020F0502020204030204" pitchFamily="34" charset="0"/>
                          <a:cs typeface="Times New Roman" panose="02020603050405020304" pitchFamily="18" charset="0"/>
                        </a:rPr>
                        <a:t>Please refer to Service Deliveries for cumulative data broken</a:t>
                      </a:r>
                      <a:r>
                        <a:rPr lang="en-GB" sz="1200" baseline="0" dirty="0" smtClean="0">
                          <a:effectLst/>
                          <a:latin typeface="+mj-lt"/>
                          <a:ea typeface="Calibri" panose="020F0502020204030204" pitchFamily="34" charset="0"/>
                          <a:cs typeface="Times New Roman" panose="02020603050405020304" pitchFamily="18" charset="0"/>
                        </a:rPr>
                        <a:t> down by month</a:t>
                      </a:r>
                      <a:endParaRPr lang="en-GB" sz="1200" dirty="0">
                        <a:effectLst/>
                        <a:latin typeface="+mj-lt"/>
                        <a:ea typeface="Calibri" panose="020F0502020204030204" pitchFamily="34" charset="0"/>
                        <a:cs typeface="Times New Roman" panose="02020603050405020304" pitchFamily="18" charset="0"/>
                      </a:endParaRPr>
                    </a:p>
                  </a:txBody>
                  <a:tcPr marL="37807" marR="378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03089755"/>
                  </a:ext>
                </a:extLst>
              </a:tr>
              <a:tr h="1112934">
                <a:tc vMerge="1">
                  <a:txBody>
                    <a:bodyPr/>
                    <a:lstStyle/>
                    <a:p>
                      <a:pPr>
                        <a:lnSpc>
                          <a:spcPct val="107000"/>
                        </a:lnSpc>
                        <a:spcAft>
                          <a:spcPts val="0"/>
                        </a:spcAft>
                      </a:pPr>
                      <a:endParaRPr lang="en-GB" sz="1200" dirty="0">
                        <a:effectLst/>
                        <a:latin typeface="+mj-lt"/>
                        <a:ea typeface="Calibri" panose="020F0502020204030204" pitchFamily="34" charset="0"/>
                        <a:cs typeface="Times New Roman" panose="02020603050405020304" pitchFamily="18" charset="0"/>
                      </a:endParaRPr>
                    </a:p>
                  </a:txBody>
                  <a:tcPr marL="37807" marR="378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lvl="0" indent="0">
                        <a:lnSpc>
                          <a:spcPct val="107000"/>
                        </a:lnSpc>
                        <a:spcAft>
                          <a:spcPts val="0"/>
                        </a:spcAft>
                        <a:buFont typeface="Symbol" panose="05050102010706020507" pitchFamily="18" charset="2"/>
                        <a:buNone/>
                      </a:pP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7807" marR="378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400" b="1" dirty="0" smtClean="0">
                          <a:effectLst/>
                          <a:latin typeface="+mj-lt"/>
                        </a:rPr>
                        <a:t>KPI</a:t>
                      </a:r>
                      <a:r>
                        <a:rPr lang="en-GB" sz="1400" b="1" baseline="0" dirty="0" smtClean="0">
                          <a:effectLst/>
                          <a:latin typeface="+mj-lt"/>
                        </a:rPr>
                        <a:t> </a:t>
                      </a:r>
                      <a:r>
                        <a:rPr lang="en-GB" sz="1400" b="1" dirty="0" smtClean="0">
                          <a:effectLst/>
                          <a:latin typeface="+mj-lt"/>
                        </a:rPr>
                        <a:t>10</a:t>
                      </a:r>
                      <a:r>
                        <a:rPr lang="en-GB" sz="1200" dirty="0" smtClean="0">
                          <a:effectLst/>
                          <a:latin typeface="+mj-lt"/>
                        </a:rPr>
                        <a:t>: </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dirty="0" smtClean="0">
                          <a:effectLst/>
                          <a:latin typeface="+mj-lt"/>
                        </a:rPr>
                        <a:t>Min 70% Service User report views were advocated well by Safe Spaces (as defined by users of the service) (user survey) </a:t>
                      </a:r>
                      <a:endParaRPr lang="en-GB" sz="120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200" dirty="0">
                        <a:effectLst/>
                        <a:latin typeface="+mj-lt"/>
                        <a:ea typeface="Calibri" panose="020F0502020204030204" pitchFamily="34" charset="0"/>
                        <a:cs typeface="Times New Roman" panose="02020603050405020304" pitchFamily="18" charset="0"/>
                      </a:endParaRPr>
                    </a:p>
                  </a:txBody>
                  <a:tcPr marL="37807" marR="378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smtClean="0">
                          <a:solidFill>
                            <a:srgbClr val="000000"/>
                          </a:solidFill>
                          <a:effectLst/>
                          <a:latin typeface="+mj-lt"/>
                          <a:ea typeface="Calibri" panose="020F0502020204030204" pitchFamily="34" charset="0"/>
                          <a:cs typeface="Times New Roman" panose="02020603050405020304" pitchFamily="18" charset="0"/>
                        </a:rPr>
                        <a:t>                100%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37807" marR="378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alibri Light" panose="020F0302020204030204"/>
                          <a:ea typeface="Calibri" panose="020F0502020204030204" pitchFamily="34" charset="0"/>
                          <a:cs typeface="Times New Roman" panose="02020603050405020304" pitchFamily="18" charset="0"/>
                        </a:rPr>
                        <a:t>Please also see narrative report for a more detailed breakdown of response information relating to this KPI</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kern="1200" dirty="0" smtClean="0">
                          <a:solidFill>
                            <a:schemeClr val="dk1"/>
                          </a:solidFill>
                          <a:latin typeface="+mn-lt"/>
                          <a:ea typeface="+mn-ea"/>
                          <a:cs typeface="+mn-cs"/>
                        </a:rPr>
                        <a:t>The cumulative data</a:t>
                      </a:r>
                      <a:r>
                        <a:rPr lang="en-GB" sz="1200" kern="1200" baseline="0" dirty="0" smtClean="0">
                          <a:solidFill>
                            <a:schemeClr val="dk1"/>
                          </a:solidFill>
                          <a:latin typeface="+mn-lt"/>
                          <a:ea typeface="+mn-ea"/>
                          <a:cs typeface="+mn-cs"/>
                        </a:rPr>
                        <a:t> for this KPI can be found in new table on page 24</a:t>
                      </a:r>
                      <a:endParaRPr lang="en-GB" sz="1200" kern="1200" dirty="0" smtClean="0">
                        <a:solidFill>
                          <a:schemeClr val="dk1"/>
                        </a:solidFill>
                        <a:latin typeface="+mn-lt"/>
                        <a:ea typeface="+mn-ea"/>
                        <a:cs typeface="+mn-cs"/>
                      </a:endParaRPr>
                    </a:p>
                    <a:p>
                      <a:pPr>
                        <a:lnSpc>
                          <a:spcPct val="107000"/>
                        </a:lnSpc>
                        <a:spcAft>
                          <a:spcPts val="0"/>
                        </a:spcAft>
                      </a:pPr>
                      <a:endParaRPr lang="en-GB" sz="1200" b="1" dirty="0">
                        <a:effectLst/>
                        <a:latin typeface="+mj-lt"/>
                        <a:ea typeface="Calibri" panose="020F0502020204030204" pitchFamily="34" charset="0"/>
                        <a:cs typeface="Times New Roman" panose="02020603050405020304" pitchFamily="18" charset="0"/>
                      </a:endParaRPr>
                    </a:p>
                  </a:txBody>
                  <a:tcPr marL="37807" marR="3780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nSpc>
                          <a:spcPct val="107000"/>
                        </a:lnSpc>
                        <a:spcAft>
                          <a:spcPts val="0"/>
                        </a:spcAft>
                      </a:pPr>
                      <a:endParaRPr lang="en-GB" sz="1200" b="1" dirty="0">
                        <a:effectLst/>
                        <a:latin typeface="+mj-lt"/>
                        <a:ea typeface="Calibri" panose="020F0502020204030204" pitchFamily="34" charset="0"/>
                        <a:cs typeface="Times New Roman" panose="02020603050405020304" pitchFamily="18" charset="0"/>
                      </a:endParaRPr>
                    </a:p>
                  </a:txBody>
                  <a:tcPr marL="37807" marR="3780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44294541"/>
                  </a:ext>
                </a:extLst>
              </a:tr>
            </a:tbl>
          </a:graphicData>
        </a:graphic>
      </p:graphicFrame>
      <p:sp>
        <p:nvSpPr>
          <p:cNvPr id="6" name="Title 1"/>
          <p:cNvSpPr>
            <a:spLocks noGrp="1"/>
          </p:cNvSpPr>
          <p:nvPr>
            <p:ph type="title"/>
          </p:nvPr>
        </p:nvSpPr>
        <p:spPr>
          <a:xfrm>
            <a:off x="369489" y="133464"/>
            <a:ext cx="5636674" cy="671023"/>
          </a:xfrm>
        </p:spPr>
        <p:txBody>
          <a:bodyPr>
            <a:normAutofit/>
          </a:bodyPr>
          <a:lstStyle/>
          <a:p>
            <a:r>
              <a:rPr lang="en-GB" sz="2800" dirty="0" smtClean="0"/>
              <a:t>User Survey Feedback continued</a:t>
            </a:r>
            <a:endParaRPr lang="en-GB" sz="2800" dirty="0"/>
          </a:p>
        </p:txBody>
      </p:sp>
      <p:sp>
        <p:nvSpPr>
          <p:cNvPr id="7" name="Slide Number Placeholder 6"/>
          <p:cNvSpPr>
            <a:spLocks noGrp="1"/>
          </p:cNvSpPr>
          <p:nvPr>
            <p:ph type="sldNum" sz="quarter" idx="12"/>
          </p:nvPr>
        </p:nvSpPr>
        <p:spPr/>
        <p:txBody>
          <a:bodyPr/>
          <a:lstStyle/>
          <a:p>
            <a:fld id="{6FD1E829-82B9-4B90-871B-8A41F9C88C9A}" type="slidenum">
              <a:rPr lang="en-GB" smtClean="0"/>
              <a:t>6</a:t>
            </a:fld>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456609535"/>
              </p:ext>
            </p:extLst>
          </p:nvPr>
        </p:nvGraphicFramePr>
        <p:xfrm>
          <a:off x="493776" y="3675697"/>
          <a:ext cx="11210544" cy="3033205"/>
        </p:xfrm>
        <a:graphic>
          <a:graphicData uri="http://schemas.openxmlformats.org/drawingml/2006/table">
            <a:tbl>
              <a:tblPr>
                <a:tableStyleId>{5C22544A-7EE6-4342-B048-85BDC9FD1C3A}</a:tableStyleId>
              </a:tblPr>
              <a:tblGrid>
                <a:gridCol w="1522420">
                  <a:extLst>
                    <a:ext uri="{9D8B030D-6E8A-4147-A177-3AD203B41FA5}">
                      <a16:colId xmlns:a16="http://schemas.microsoft.com/office/drawing/2014/main" val="268024870"/>
                    </a:ext>
                  </a:extLst>
                </a:gridCol>
                <a:gridCol w="2351618">
                  <a:extLst>
                    <a:ext uri="{9D8B030D-6E8A-4147-A177-3AD203B41FA5}">
                      <a16:colId xmlns:a16="http://schemas.microsoft.com/office/drawing/2014/main" val="3788736915"/>
                    </a:ext>
                  </a:extLst>
                </a:gridCol>
                <a:gridCol w="2299316">
                  <a:extLst>
                    <a:ext uri="{9D8B030D-6E8A-4147-A177-3AD203B41FA5}">
                      <a16:colId xmlns:a16="http://schemas.microsoft.com/office/drawing/2014/main" val="2685964800"/>
                    </a:ext>
                  </a:extLst>
                </a:gridCol>
                <a:gridCol w="1715545">
                  <a:extLst>
                    <a:ext uri="{9D8B030D-6E8A-4147-A177-3AD203B41FA5}">
                      <a16:colId xmlns:a16="http://schemas.microsoft.com/office/drawing/2014/main" val="2816066606"/>
                    </a:ext>
                  </a:extLst>
                </a:gridCol>
                <a:gridCol w="3321645">
                  <a:extLst>
                    <a:ext uri="{9D8B030D-6E8A-4147-A177-3AD203B41FA5}">
                      <a16:colId xmlns:a16="http://schemas.microsoft.com/office/drawing/2014/main" val="3252567202"/>
                    </a:ext>
                  </a:extLst>
                </a:gridCol>
              </a:tblGrid>
              <a:tr h="472488">
                <a:tc>
                  <a:txBody>
                    <a:bodyPr/>
                    <a:lstStyle/>
                    <a:p>
                      <a:pPr algn="ctr">
                        <a:lnSpc>
                          <a:spcPct val="107000"/>
                        </a:lnSpc>
                        <a:spcAft>
                          <a:spcPts val="0"/>
                        </a:spcAft>
                      </a:pPr>
                      <a:r>
                        <a:rPr lang="en-GB" sz="1600" b="1" dirty="0">
                          <a:effectLst/>
                          <a:latin typeface="+mj-lt"/>
                        </a:rPr>
                        <a:t>Outcomes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Outcome </a:t>
                      </a:r>
                      <a:r>
                        <a:rPr lang="en-GB" sz="1600" b="1" dirty="0" smtClean="0">
                          <a:effectLst/>
                          <a:latin typeface="+mj-lt"/>
                        </a:rPr>
                        <a:t>Descriptor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Key Performance Indicators (KPIs)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Actuals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Comments</a:t>
                      </a:r>
                      <a:r>
                        <a:rPr lang="en-GB" sz="1600" b="1" baseline="0" dirty="0" smtClean="0">
                          <a:effectLst/>
                          <a:latin typeface="+mj-lt"/>
                          <a:ea typeface="Calibri" panose="020F0502020204030204" pitchFamily="34" charset="0"/>
                          <a:cs typeface="Times New Roman" panose="02020603050405020304" pitchFamily="18" charset="0"/>
                        </a:rPr>
                        <a:t> </a:t>
                      </a:r>
                    </a:p>
                    <a:p>
                      <a:pPr algn="ctr">
                        <a:lnSpc>
                          <a:spcPct val="107000"/>
                        </a:lnSpc>
                        <a:spcAft>
                          <a:spcPts val="0"/>
                        </a:spcAft>
                      </a:pP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46826738"/>
                  </a:ext>
                </a:extLst>
              </a:tr>
              <a:tr h="2348031">
                <a:tc>
                  <a:txBody>
                    <a:bodyPr/>
                    <a:lstStyle/>
                    <a:p>
                      <a:pPr>
                        <a:lnSpc>
                          <a:spcPct val="107000"/>
                        </a:lnSpc>
                        <a:spcAft>
                          <a:spcPts val="0"/>
                        </a:spcAft>
                      </a:pPr>
                      <a:r>
                        <a:rPr lang="en-GB" sz="1200" dirty="0">
                          <a:effectLst/>
                          <a:latin typeface="+mj-lt"/>
                        </a:rPr>
                        <a:t>Victims/survivors are empowered and informed </a:t>
                      </a:r>
                    </a:p>
                    <a:p>
                      <a:pPr>
                        <a:lnSpc>
                          <a:spcPct val="107000"/>
                        </a:lnSpc>
                        <a:spcAft>
                          <a:spcPts val="0"/>
                        </a:spcAft>
                      </a:pPr>
                      <a:r>
                        <a:rPr lang="en-GB" sz="1200" dirty="0">
                          <a:effectLst/>
                          <a:latin typeface="+mj-lt"/>
                        </a:rPr>
                        <a:t> </a:t>
                      </a:r>
                      <a:endParaRPr lang="en-GB" sz="1200" dirty="0">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lvl="0" indent="0">
                        <a:lnSpc>
                          <a:spcPct val="107000"/>
                        </a:lnSpc>
                        <a:spcAft>
                          <a:spcPts val="0"/>
                        </a:spcAft>
                        <a:buFont typeface="Symbol" panose="05050102010706020507" pitchFamily="18" charset="2"/>
                        <a:buNone/>
                      </a:pPr>
                      <a:r>
                        <a:rPr lang="en-GB" sz="1200" dirty="0" smtClean="0">
                          <a:effectLst/>
                          <a:latin typeface="+mj-lt"/>
                        </a:rPr>
                        <a:t>Victim Survivors are: </a:t>
                      </a:r>
                    </a:p>
                    <a:p>
                      <a:pPr marL="0" lvl="0" indent="0">
                        <a:lnSpc>
                          <a:spcPct val="107000"/>
                        </a:lnSpc>
                        <a:spcAft>
                          <a:spcPts val="0"/>
                        </a:spcAft>
                        <a:buFont typeface="Symbol" panose="05050102010706020507" pitchFamily="18" charset="2"/>
                        <a:buNone/>
                      </a:pPr>
                      <a:endParaRPr lang="en-GB" sz="1200" dirty="0" smtClean="0">
                        <a:effectLst/>
                        <a:latin typeface="+mj-lt"/>
                      </a:endParaRPr>
                    </a:p>
                    <a:p>
                      <a:pPr marL="0" lvl="0" indent="0">
                        <a:lnSpc>
                          <a:spcPct val="107000"/>
                        </a:lnSpc>
                        <a:spcAft>
                          <a:spcPts val="0"/>
                        </a:spcAft>
                        <a:buFont typeface="Symbol" panose="05050102010706020507" pitchFamily="18" charset="2"/>
                        <a:buNone/>
                      </a:pPr>
                      <a:r>
                        <a:rPr lang="en-GB" sz="1200" dirty="0" smtClean="0">
                          <a:effectLst/>
                          <a:latin typeface="+mj-lt"/>
                        </a:rPr>
                        <a:t>Given clear information as to: </a:t>
                      </a:r>
                    </a:p>
                    <a:p>
                      <a:pPr marL="342900" lvl="0" indent="-342900">
                        <a:lnSpc>
                          <a:spcPct val="107000"/>
                        </a:lnSpc>
                        <a:spcAft>
                          <a:spcPts val="0"/>
                        </a:spcAft>
                        <a:buFont typeface="+mj-lt"/>
                        <a:buAutoNum type="alphaLcParenR"/>
                      </a:pPr>
                      <a:r>
                        <a:rPr lang="en-GB" sz="1200" dirty="0" smtClean="0">
                          <a:effectLst/>
                          <a:latin typeface="+mj-lt"/>
                        </a:rPr>
                        <a:t>What to expect from the criminal justice, social care and church processes for managing allegations of abuse </a:t>
                      </a:r>
                    </a:p>
                    <a:p>
                      <a:pPr marL="342900" lvl="0" indent="-342900">
                        <a:lnSpc>
                          <a:spcPct val="107000"/>
                        </a:lnSpc>
                        <a:spcAft>
                          <a:spcPts val="0"/>
                        </a:spcAft>
                        <a:buFont typeface="+mj-lt"/>
                        <a:buAutoNum type="alphaLcParenR"/>
                      </a:pPr>
                      <a:r>
                        <a:rPr lang="en-GB" sz="1200" dirty="0" smtClean="0">
                          <a:effectLst/>
                          <a:latin typeface="+mj-lt"/>
                        </a:rPr>
                        <a:t>Available support services. including statutory, voluntary, faith-based and secular services, online support and community services. </a:t>
                      </a: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a:effectLst/>
                          <a:latin typeface="+mj-lt"/>
                        </a:rPr>
                        <a:t> </a:t>
                      </a:r>
                      <a:endParaRPr lang="en-GB" sz="1200" dirty="0" smtClean="0">
                        <a:effectLst/>
                        <a:latin typeface="+mj-lt"/>
                      </a:endParaRPr>
                    </a:p>
                    <a:p>
                      <a:pPr>
                        <a:lnSpc>
                          <a:spcPct val="107000"/>
                        </a:lnSpc>
                        <a:spcAft>
                          <a:spcPts val="0"/>
                        </a:spcAft>
                      </a:pPr>
                      <a:r>
                        <a:rPr lang="en-GB" sz="1400" b="1" dirty="0" smtClean="0">
                          <a:effectLst/>
                          <a:latin typeface="+mj-lt"/>
                        </a:rPr>
                        <a:t>KPI</a:t>
                      </a:r>
                      <a:r>
                        <a:rPr lang="en-GB" sz="1400" b="1" baseline="0" dirty="0" smtClean="0">
                          <a:effectLst/>
                          <a:latin typeface="+mj-lt"/>
                        </a:rPr>
                        <a:t> </a:t>
                      </a:r>
                      <a:r>
                        <a:rPr lang="en-GB" sz="1400" b="1" dirty="0" smtClean="0">
                          <a:effectLst/>
                          <a:latin typeface="+mj-lt"/>
                        </a:rPr>
                        <a:t>11</a:t>
                      </a:r>
                      <a:r>
                        <a:rPr lang="en-GB" sz="1200" dirty="0" smtClean="0">
                          <a:effectLst/>
                          <a:latin typeface="+mj-lt"/>
                        </a:rPr>
                        <a:t>: </a:t>
                      </a:r>
                    </a:p>
                    <a:p>
                      <a:pPr>
                        <a:lnSpc>
                          <a:spcPct val="107000"/>
                        </a:lnSpc>
                        <a:spcAft>
                          <a:spcPts val="0"/>
                        </a:spcAft>
                      </a:pPr>
                      <a:r>
                        <a:rPr lang="en-GB" sz="1200" dirty="0" smtClean="0">
                          <a:effectLst/>
                          <a:latin typeface="+mj-lt"/>
                        </a:rPr>
                        <a:t>Min 70% Service User report information clearly provided or signposted by Safe Spaces (user survey) </a:t>
                      </a:r>
                    </a:p>
                    <a:p>
                      <a:pPr>
                        <a:lnSpc>
                          <a:spcPct val="107000"/>
                        </a:lnSpc>
                        <a:spcAft>
                          <a:spcPts val="0"/>
                        </a:spcAft>
                      </a:pPr>
                      <a:r>
                        <a:rPr lang="en-GB" sz="1200" dirty="0" smtClean="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200" dirty="0" smtClean="0">
                          <a:solidFill>
                            <a:srgbClr val="000000"/>
                          </a:solidFill>
                          <a:effectLst/>
                          <a:latin typeface="+mj-lt"/>
                          <a:ea typeface="Calibri" panose="020F0502020204030204" pitchFamily="34" charset="0"/>
                          <a:cs typeface="Times New Roman" panose="02020603050405020304" pitchFamily="18" charset="0"/>
                        </a:rPr>
                        <a:t>100%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GB" sz="1200" kern="1200" dirty="0" smtClean="0">
                        <a:solidFill>
                          <a:srgbClr val="000000"/>
                        </a:solidFill>
                        <a:effectLst/>
                        <a:latin typeface="+mj-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kern="1200" dirty="0" smtClean="0">
                          <a:solidFill>
                            <a:srgbClr val="000000"/>
                          </a:solidFill>
                          <a:effectLst/>
                          <a:latin typeface="+mj-lt"/>
                          <a:ea typeface="Calibri" panose="020F0502020204030204" pitchFamily="34" charset="0"/>
                          <a:cs typeface="Times New Roman" panose="02020603050405020304" pitchFamily="18" charset="0"/>
                        </a:rPr>
                        <a:t> These figures are based</a:t>
                      </a:r>
                      <a:r>
                        <a:rPr lang="en-GB" sz="1200" kern="1200" baseline="0" dirty="0" smtClean="0">
                          <a:solidFill>
                            <a:srgbClr val="000000"/>
                          </a:solidFill>
                          <a:effectLst/>
                          <a:latin typeface="+mj-lt"/>
                          <a:ea typeface="Calibri" panose="020F0502020204030204" pitchFamily="34" charset="0"/>
                          <a:cs typeface="Times New Roman" panose="02020603050405020304" pitchFamily="18" charset="0"/>
                        </a:rPr>
                        <a:t> on </a:t>
                      </a:r>
                      <a:r>
                        <a:rPr lang="en-GB" sz="1200" b="1" kern="1200" baseline="0" dirty="0" smtClean="0">
                          <a:solidFill>
                            <a:schemeClr val="tx1"/>
                          </a:solidFill>
                          <a:effectLst/>
                          <a:latin typeface="+mj-lt"/>
                          <a:ea typeface="Calibri" panose="020F0502020204030204" pitchFamily="34" charset="0"/>
                          <a:cs typeface="Times New Roman" panose="02020603050405020304" pitchFamily="18" charset="0"/>
                        </a:rPr>
                        <a:t>1</a:t>
                      </a:r>
                      <a:r>
                        <a:rPr lang="en-GB" sz="1200" kern="1200" baseline="0" dirty="0" smtClean="0">
                          <a:solidFill>
                            <a:srgbClr val="FF0000"/>
                          </a:solidFill>
                          <a:effectLst/>
                          <a:latin typeface="+mj-lt"/>
                          <a:ea typeface="Calibri" panose="020F0502020204030204" pitchFamily="34" charset="0"/>
                          <a:cs typeface="Times New Roman" panose="02020603050405020304" pitchFamily="18" charset="0"/>
                        </a:rPr>
                        <a:t> </a:t>
                      </a:r>
                      <a:r>
                        <a:rPr lang="en-GB" sz="1200" kern="1200" baseline="0" dirty="0" smtClean="0">
                          <a:solidFill>
                            <a:srgbClr val="000000"/>
                          </a:solidFill>
                          <a:effectLst/>
                          <a:latin typeface="+mj-lt"/>
                          <a:ea typeface="Calibri" panose="020F0502020204030204" pitchFamily="34" charset="0"/>
                          <a:cs typeface="Times New Roman" panose="02020603050405020304" pitchFamily="18" charset="0"/>
                        </a:rPr>
                        <a:t>returned survey.</a:t>
                      </a:r>
                      <a:endParaRPr lang="en-GB" sz="1200" kern="120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200" baseline="0" dirty="0" smtClean="0">
                          <a:solidFill>
                            <a:srgbClr val="000000"/>
                          </a:solidFill>
                          <a:effectLst/>
                          <a:latin typeface="+mj-lt"/>
                          <a:ea typeface="Calibri" panose="020F0502020204030204" pitchFamily="34" charset="0"/>
                          <a:cs typeface="Times New Roman" panose="02020603050405020304" pitchFamily="18" charset="0"/>
                        </a:rPr>
                        <a:t>  </a:t>
                      </a:r>
                      <a:r>
                        <a:rPr lang="en-GB" sz="1200" b="1" baseline="0" dirty="0" smtClean="0">
                          <a:solidFill>
                            <a:srgbClr val="000000"/>
                          </a:solidFill>
                          <a:effectLst/>
                          <a:latin typeface="+mj-lt"/>
                          <a:ea typeface="Calibri" panose="020F0502020204030204" pitchFamily="34" charset="0"/>
                          <a:cs typeface="Times New Roman" panose="02020603050405020304" pitchFamily="18" charset="0"/>
                        </a:rPr>
                        <a:t>1</a:t>
                      </a:r>
                      <a:r>
                        <a:rPr lang="en-GB" sz="1200" dirty="0" smtClean="0">
                          <a:solidFill>
                            <a:srgbClr val="000000"/>
                          </a:solidFill>
                          <a:effectLst/>
                          <a:latin typeface="+mj-lt"/>
                          <a:ea typeface="Calibri" panose="020F0502020204030204" pitchFamily="34" charset="0"/>
                          <a:cs typeface="Times New Roman" panose="02020603050405020304" pitchFamily="18" charset="0"/>
                        </a:rPr>
                        <a:t> person responded</a:t>
                      </a:r>
                      <a:r>
                        <a:rPr lang="en-GB" sz="1200" baseline="0" dirty="0" smtClean="0">
                          <a:solidFill>
                            <a:srgbClr val="000000"/>
                          </a:solidFill>
                          <a:effectLst/>
                          <a:latin typeface="+mj-lt"/>
                          <a:ea typeface="Calibri" panose="020F0502020204030204" pitchFamily="34" charset="0"/>
                          <a:cs typeface="Times New Roman" panose="02020603050405020304" pitchFamily="18" charset="0"/>
                        </a:rPr>
                        <a:t> to this question</a:t>
                      </a:r>
                    </a:p>
                    <a:p>
                      <a:pPr>
                        <a:lnSpc>
                          <a:spcPct val="107000"/>
                        </a:lnSpc>
                        <a:spcAft>
                          <a:spcPts val="0"/>
                        </a:spcAft>
                      </a:pPr>
                      <a:r>
                        <a:rPr lang="en-GB" sz="1400" baseline="0" dirty="0" smtClean="0">
                          <a:solidFill>
                            <a:srgbClr val="000000"/>
                          </a:solidFill>
                          <a:effectLst/>
                          <a:latin typeface="+mj-lt"/>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srgbClr val="000000"/>
                          </a:solidFill>
                          <a:effectLst/>
                          <a:uLnTx/>
                          <a:uFillTx/>
                          <a:latin typeface="Calibri Light" panose="020F0302020204030204"/>
                          <a:ea typeface="Calibri" panose="020F0502020204030204" pitchFamily="34" charset="0"/>
                          <a:cs typeface="Times New Roman" panose="02020603050405020304" pitchFamily="18" charset="0"/>
                        </a:rPr>
                        <a:t>P</a:t>
                      </a:r>
                      <a:r>
                        <a:rPr kumimoji="0" lang="en-GB" sz="1200" b="0" i="0" u="none" strike="noStrike" kern="1200" cap="none" spc="0" normalizeH="0" baseline="0" noProof="0" dirty="0" smtClean="0">
                          <a:ln>
                            <a:noFill/>
                          </a:ln>
                          <a:solidFill>
                            <a:prstClr val="black"/>
                          </a:solidFill>
                          <a:effectLst/>
                          <a:uLnTx/>
                          <a:uFillTx/>
                          <a:latin typeface="Calibri Light" panose="020F0302020204030204"/>
                          <a:ea typeface="Calibri" panose="020F0502020204030204" pitchFamily="34" charset="0"/>
                          <a:cs typeface="Times New Roman" panose="02020603050405020304" pitchFamily="18" charset="0"/>
                        </a:rPr>
                        <a:t>lease also see narrative report for a more detailed   breakdown of response information relating to this KPI</a:t>
                      </a: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GB" sz="1200" b="1" i="0" u="none" strike="noStrike" kern="1200" cap="none" spc="0" normalizeH="0" baseline="0" noProof="0" dirty="0" smtClean="0">
                        <a:ln>
                          <a:noFill/>
                        </a:ln>
                        <a:solidFill>
                          <a:prstClr val="black"/>
                        </a:solidFill>
                        <a:effectLst/>
                        <a:uLnTx/>
                        <a:uFillTx/>
                        <a:latin typeface="Calibri Light" panose="020F0302020204030204"/>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400" kern="1200" dirty="0" smtClean="0">
                          <a:solidFill>
                            <a:schemeClr val="dk1"/>
                          </a:solidFill>
                          <a:latin typeface="+mn-lt"/>
                          <a:ea typeface="+mn-ea"/>
                          <a:cs typeface="+mn-cs"/>
                        </a:rPr>
                        <a:t>The cumulative data</a:t>
                      </a:r>
                      <a:r>
                        <a:rPr lang="en-GB" sz="1400" kern="1200" baseline="0" dirty="0" smtClean="0">
                          <a:solidFill>
                            <a:schemeClr val="dk1"/>
                          </a:solidFill>
                          <a:latin typeface="+mn-lt"/>
                          <a:ea typeface="+mn-ea"/>
                          <a:cs typeface="+mn-cs"/>
                        </a:rPr>
                        <a:t> for this KPI can be found in new table on page 24</a:t>
                      </a:r>
                      <a:endParaRPr lang="en-GB" sz="1400" kern="1200" dirty="0" smtClean="0">
                        <a:solidFill>
                          <a:schemeClr val="dk1"/>
                        </a:solidFill>
                        <a:latin typeface="+mn-lt"/>
                        <a:ea typeface="+mn-ea"/>
                        <a:cs typeface="+mn-cs"/>
                      </a:endParaRPr>
                    </a:p>
                    <a:p>
                      <a:pPr>
                        <a:lnSpc>
                          <a:spcPct val="107000"/>
                        </a:lnSpc>
                        <a:spcAft>
                          <a:spcPts val="0"/>
                        </a:spcAft>
                      </a:pPr>
                      <a:endParaRPr lang="en-GB" sz="1400" baseline="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400" baseline="0" dirty="0" smtClean="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32729614"/>
                  </a:ext>
                </a:extLst>
              </a:tr>
            </a:tbl>
          </a:graphicData>
        </a:graphic>
      </p:graphicFrame>
    </p:spTree>
    <p:extLst>
      <p:ext uri="{BB962C8B-B14F-4D97-AF65-F5344CB8AC3E}">
        <p14:creationId xmlns:p14="http://schemas.microsoft.com/office/powerpoint/2010/main" val="727181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46461878"/>
              </p:ext>
            </p:extLst>
          </p:nvPr>
        </p:nvGraphicFramePr>
        <p:xfrm>
          <a:off x="493776" y="972377"/>
          <a:ext cx="11282105" cy="2283206"/>
        </p:xfrm>
        <a:graphic>
          <a:graphicData uri="http://schemas.openxmlformats.org/drawingml/2006/table">
            <a:tbl>
              <a:tblPr>
                <a:tableStyleId>{5C22544A-7EE6-4342-B048-85BDC9FD1C3A}</a:tableStyleId>
              </a:tblPr>
              <a:tblGrid>
                <a:gridCol w="1673927">
                  <a:extLst>
                    <a:ext uri="{9D8B030D-6E8A-4147-A177-3AD203B41FA5}">
                      <a16:colId xmlns:a16="http://schemas.microsoft.com/office/drawing/2014/main" val="2214931019"/>
                    </a:ext>
                  </a:extLst>
                </a:gridCol>
                <a:gridCol w="3993578">
                  <a:extLst>
                    <a:ext uri="{9D8B030D-6E8A-4147-A177-3AD203B41FA5}">
                      <a16:colId xmlns:a16="http://schemas.microsoft.com/office/drawing/2014/main" val="1593639593"/>
                    </a:ext>
                  </a:extLst>
                </a:gridCol>
                <a:gridCol w="2497689">
                  <a:extLst>
                    <a:ext uri="{9D8B030D-6E8A-4147-A177-3AD203B41FA5}">
                      <a16:colId xmlns:a16="http://schemas.microsoft.com/office/drawing/2014/main" val="75680415"/>
                    </a:ext>
                  </a:extLst>
                </a:gridCol>
                <a:gridCol w="3116911">
                  <a:extLst>
                    <a:ext uri="{9D8B030D-6E8A-4147-A177-3AD203B41FA5}">
                      <a16:colId xmlns:a16="http://schemas.microsoft.com/office/drawing/2014/main" val="4012891448"/>
                    </a:ext>
                  </a:extLst>
                </a:gridCol>
              </a:tblGrid>
              <a:tr h="159801">
                <a:tc>
                  <a:txBody>
                    <a:bodyPr/>
                    <a:lstStyle/>
                    <a:p>
                      <a:pPr algn="ctr">
                        <a:lnSpc>
                          <a:spcPct val="107000"/>
                        </a:lnSpc>
                        <a:spcAft>
                          <a:spcPts val="0"/>
                        </a:spcAft>
                      </a:pPr>
                      <a:r>
                        <a:rPr lang="en-GB" sz="1600" b="1" dirty="0" smtClean="0">
                          <a:effectLst/>
                          <a:latin typeface="+mj-lt"/>
                        </a:rPr>
                        <a:t>Outcomes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Outcome </a:t>
                      </a:r>
                      <a:r>
                        <a:rPr lang="en-GB" sz="1600" b="1" dirty="0" smtClean="0">
                          <a:effectLst/>
                          <a:latin typeface="+mj-lt"/>
                        </a:rPr>
                        <a:t>Descriptor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Key Performance Indicators (KPIs)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Comments</a:t>
                      </a:r>
                    </a:p>
                    <a:p>
                      <a:pPr algn="ctr">
                        <a:lnSpc>
                          <a:spcPct val="107000"/>
                        </a:lnSpc>
                        <a:spcAft>
                          <a:spcPts val="0"/>
                        </a:spcAft>
                      </a:pP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04042209"/>
                  </a:ext>
                </a:extLst>
              </a:tr>
              <a:tr h="1121177">
                <a:tc>
                  <a:txBody>
                    <a:bodyPr/>
                    <a:lstStyle/>
                    <a:p>
                      <a:pPr>
                        <a:lnSpc>
                          <a:spcPct val="107000"/>
                        </a:lnSpc>
                        <a:spcAft>
                          <a:spcPts val="0"/>
                        </a:spcAft>
                      </a:pPr>
                      <a:r>
                        <a:rPr lang="en-GB" sz="1200" dirty="0">
                          <a:effectLst/>
                          <a:latin typeface="+mj-lt"/>
                        </a:rPr>
                        <a:t>Victims/survivors are empowered and informed </a:t>
                      </a:r>
                    </a:p>
                    <a:p>
                      <a:pPr>
                        <a:lnSpc>
                          <a:spcPct val="107000"/>
                        </a:lnSpc>
                        <a:spcAft>
                          <a:spcPts val="0"/>
                        </a:spcAft>
                      </a:pPr>
                      <a:r>
                        <a:rPr lang="en-GB" sz="1200" dirty="0">
                          <a:effectLst/>
                          <a:latin typeface="+mj-lt"/>
                        </a:rPr>
                        <a:t> </a:t>
                      </a:r>
                      <a:endParaRPr lang="en-GB" sz="1200" dirty="0">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smtClean="0">
                          <a:effectLst/>
                          <a:latin typeface="+mj-lt"/>
                          <a:ea typeface="Calibri" panose="020F0502020204030204" pitchFamily="34" charset="0"/>
                          <a:cs typeface="Times New Roman" panose="02020603050405020304" pitchFamily="18" charset="0"/>
                        </a:rPr>
                        <a:t>Victims and survivors</a:t>
                      </a:r>
                      <a:r>
                        <a:rPr lang="en-GB" sz="1200" baseline="0" dirty="0" smtClean="0">
                          <a:effectLst/>
                          <a:latin typeface="+mj-lt"/>
                          <a:ea typeface="Calibri" panose="020F0502020204030204" pitchFamily="34" charset="0"/>
                          <a:cs typeface="Times New Roman" panose="02020603050405020304" pitchFamily="18" charset="0"/>
                        </a:rPr>
                        <a:t> are:</a:t>
                      </a:r>
                    </a:p>
                    <a:p>
                      <a:pPr>
                        <a:lnSpc>
                          <a:spcPct val="107000"/>
                        </a:lnSpc>
                        <a:spcAft>
                          <a:spcPts val="0"/>
                        </a:spcAft>
                      </a:pPr>
                      <a:endParaRPr lang="en-GB" sz="1200" baseline="0" dirty="0" smtClean="0">
                        <a:effectLst/>
                        <a:latin typeface="+mj-lt"/>
                        <a:ea typeface="Calibri" panose="020F0502020204030204" pitchFamily="34" charset="0"/>
                        <a:cs typeface="Times New Roman" panose="02020603050405020304" pitchFamily="18" charset="0"/>
                      </a:endParaRPr>
                    </a:p>
                    <a:p>
                      <a:pPr marL="0" lvl="0" indent="0">
                        <a:lnSpc>
                          <a:spcPct val="107000"/>
                        </a:lnSpc>
                        <a:spcAft>
                          <a:spcPts val="0"/>
                        </a:spcAft>
                        <a:buFont typeface="Symbol" panose="05050102010706020507" pitchFamily="18" charset="2"/>
                        <a:buNone/>
                      </a:pPr>
                      <a:r>
                        <a:rPr lang="en-GB" sz="1200" dirty="0" smtClean="0">
                          <a:effectLst/>
                          <a:latin typeface="+mj-lt"/>
                          <a:ea typeface="Calibri" panose="020F0502020204030204" pitchFamily="34" charset="0"/>
                          <a:cs typeface="Times New Roman" panose="02020603050405020304" pitchFamily="18" charset="0"/>
                        </a:rPr>
                        <a:t>G</a:t>
                      </a:r>
                      <a:r>
                        <a:rPr lang="en-GB" sz="1200" dirty="0" smtClean="0">
                          <a:effectLst/>
                          <a:latin typeface="+mj-lt"/>
                        </a:rPr>
                        <a:t>iven clear information as to: </a:t>
                      </a:r>
                    </a:p>
                    <a:p>
                      <a:pPr marL="342900" lvl="0" indent="-342900">
                        <a:lnSpc>
                          <a:spcPct val="107000"/>
                        </a:lnSpc>
                        <a:spcAft>
                          <a:spcPts val="0"/>
                        </a:spcAft>
                        <a:buFont typeface="+mj-lt"/>
                        <a:buAutoNum type="alphaLcParenR"/>
                      </a:pPr>
                      <a:r>
                        <a:rPr lang="en-GB" sz="1200" dirty="0" smtClean="0">
                          <a:effectLst/>
                          <a:latin typeface="+mj-lt"/>
                        </a:rPr>
                        <a:t>What to expect from the criminal justice, social care and church processes for managing allegations of abuse </a:t>
                      </a:r>
                    </a:p>
                    <a:p>
                      <a:pPr marL="342900" lvl="0" indent="-342900">
                        <a:lnSpc>
                          <a:spcPct val="107000"/>
                        </a:lnSpc>
                        <a:spcAft>
                          <a:spcPts val="0"/>
                        </a:spcAft>
                        <a:buFont typeface="+mj-lt"/>
                        <a:buAutoNum type="alphaLcParenR"/>
                      </a:pPr>
                      <a:r>
                        <a:rPr lang="en-GB" sz="1200" dirty="0" smtClean="0">
                          <a:effectLst/>
                          <a:latin typeface="+mj-lt"/>
                        </a:rPr>
                        <a:t>Available support services. including statutory, voluntary, faith-based and secular services, online support and community services. </a:t>
                      </a:r>
                    </a:p>
                    <a:p>
                      <a:pPr>
                        <a:lnSpc>
                          <a:spcPct val="107000"/>
                        </a:lnSpc>
                        <a:spcAft>
                          <a:spcPts val="0"/>
                        </a:spcAft>
                      </a:pPr>
                      <a:endParaRPr lang="en-GB" sz="1200" dirty="0">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400" b="1" dirty="0" smtClean="0">
                          <a:effectLst/>
                          <a:latin typeface="+mj-lt"/>
                        </a:rPr>
                        <a:t>KPI</a:t>
                      </a:r>
                      <a:r>
                        <a:rPr lang="en-GB" sz="1400" b="1" baseline="0" dirty="0" smtClean="0">
                          <a:effectLst/>
                          <a:latin typeface="+mj-lt"/>
                        </a:rPr>
                        <a:t> </a:t>
                      </a:r>
                      <a:r>
                        <a:rPr lang="en-GB" sz="1400" b="1" dirty="0" smtClean="0">
                          <a:effectLst/>
                          <a:latin typeface="+mj-lt"/>
                        </a:rPr>
                        <a:t>12: </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endParaRPr lang="en-GB" sz="1200" dirty="0" smtClean="0">
                        <a:effectLst/>
                        <a:latin typeface="+mj-lt"/>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1200" dirty="0" smtClean="0">
                          <a:effectLst/>
                          <a:latin typeface="+mj-lt"/>
                        </a:rPr>
                        <a:t>Service website includes relevant information about other agencies and how to contact them </a:t>
                      </a:r>
                      <a:endParaRPr lang="en-GB" sz="1200" dirty="0" smtClean="0">
                        <a:solidFill>
                          <a:srgbClr val="000000"/>
                        </a:solidFill>
                        <a:effectLst/>
                        <a:latin typeface="+mj-lt"/>
                        <a:ea typeface="Calibri" panose="020F0502020204030204" pitchFamily="34" charset="0"/>
                        <a:cs typeface="Times New Roman" panose="02020603050405020304" pitchFamily="18" charset="0"/>
                      </a:endParaRPr>
                    </a:p>
                    <a:p>
                      <a:pPr marL="0" lvl="0" indent="0">
                        <a:lnSpc>
                          <a:spcPct val="107000"/>
                        </a:lnSpc>
                        <a:spcAft>
                          <a:spcPts val="0"/>
                        </a:spcAft>
                        <a:buFont typeface="Symbol" panose="05050102010706020507" pitchFamily="18" charset="2"/>
                        <a:buNone/>
                      </a:pPr>
                      <a:endParaRPr lang="en-GB" sz="1200" dirty="0">
                        <a:effectLst/>
                        <a:latin typeface="+mj-lt"/>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lvl="0" indent="0">
                        <a:lnSpc>
                          <a:spcPct val="107000"/>
                        </a:lnSpc>
                        <a:spcAft>
                          <a:spcPts val="0"/>
                        </a:spcAft>
                        <a:buFont typeface="Symbol" panose="05050102010706020507" pitchFamily="18" charset="2"/>
                        <a:buNone/>
                      </a:pPr>
                      <a:r>
                        <a:rPr lang="en-GB" sz="1200" dirty="0" smtClean="0">
                          <a:effectLst/>
                          <a:latin typeface="+mj-lt"/>
                        </a:rPr>
                        <a:t>      </a:t>
                      </a:r>
                    </a:p>
                    <a:p>
                      <a:pPr marL="0" lvl="0" indent="0">
                        <a:lnSpc>
                          <a:spcPct val="107000"/>
                        </a:lnSpc>
                        <a:spcAft>
                          <a:spcPts val="0"/>
                        </a:spcAft>
                        <a:buFont typeface="Symbol" panose="05050102010706020507" pitchFamily="18" charset="2"/>
                        <a:buNone/>
                      </a:pPr>
                      <a:r>
                        <a:rPr lang="en-GB" sz="1200" dirty="0" smtClean="0">
                          <a:effectLst/>
                          <a:latin typeface="+mj-lt"/>
                        </a:rPr>
                        <a:t>  </a:t>
                      </a:r>
                    </a:p>
                    <a:p>
                      <a:pPr marL="0" lvl="0" indent="0">
                        <a:lnSpc>
                          <a:spcPct val="107000"/>
                        </a:lnSpc>
                        <a:spcAft>
                          <a:spcPts val="0"/>
                        </a:spcAft>
                        <a:buFont typeface="Symbol" panose="05050102010706020507" pitchFamily="18" charset="2"/>
                        <a:buNone/>
                      </a:pPr>
                      <a:endParaRPr lang="en-GB" sz="1200" dirty="0" smtClean="0">
                        <a:effectLst/>
                        <a:latin typeface="+mj-lt"/>
                      </a:endParaRPr>
                    </a:p>
                    <a:p>
                      <a:pPr marL="0" lvl="0" indent="0">
                        <a:lnSpc>
                          <a:spcPct val="107000"/>
                        </a:lnSpc>
                        <a:spcAft>
                          <a:spcPts val="0"/>
                        </a:spcAft>
                        <a:buFont typeface="Symbol" panose="05050102010706020507" pitchFamily="18" charset="2"/>
                        <a:buNone/>
                      </a:pPr>
                      <a:r>
                        <a:rPr lang="en-GB" sz="1200" baseline="0" dirty="0" smtClean="0">
                          <a:effectLst/>
                          <a:latin typeface="+mj-lt"/>
                        </a:rPr>
                        <a:t> </a:t>
                      </a:r>
                      <a:r>
                        <a:rPr lang="en-GB" sz="1200" dirty="0" smtClean="0">
                          <a:effectLst/>
                          <a:latin typeface="+mj-lt"/>
                        </a:rPr>
                        <a:t> </a:t>
                      </a:r>
                      <a:r>
                        <a:rPr lang="en-GB" sz="1400" dirty="0" smtClean="0">
                          <a:effectLst/>
                          <a:latin typeface="+mj-lt"/>
                        </a:rPr>
                        <a:t>Please see narrative report for this</a:t>
                      </a:r>
                      <a:r>
                        <a:rPr lang="en-GB" sz="1400" baseline="0" dirty="0" smtClean="0">
                          <a:effectLst/>
                          <a:latin typeface="+mj-lt"/>
                        </a:rPr>
                        <a:t> KPI</a:t>
                      </a:r>
                      <a:r>
                        <a:rPr lang="en-GB" sz="1400" dirty="0" smtClean="0">
                          <a:effectLst/>
                          <a:latin typeface="+mj-lt"/>
                        </a:rPr>
                        <a:t> </a:t>
                      </a:r>
                      <a:endParaRPr lang="en-GB" sz="1400" dirty="0">
                        <a:effectLst/>
                        <a:latin typeface="+mj-lt"/>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56039337"/>
                  </a:ext>
                </a:extLst>
              </a:tr>
            </a:tbl>
          </a:graphicData>
        </a:graphic>
      </p:graphicFrame>
      <p:sp>
        <p:nvSpPr>
          <p:cNvPr id="5" name="Title 1"/>
          <p:cNvSpPr>
            <a:spLocks noGrp="1"/>
          </p:cNvSpPr>
          <p:nvPr>
            <p:ph type="title"/>
          </p:nvPr>
        </p:nvSpPr>
        <p:spPr>
          <a:xfrm>
            <a:off x="498155" y="134377"/>
            <a:ext cx="5636674" cy="509680"/>
          </a:xfrm>
        </p:spPr>
        <p:txBody>
          <a:bodyPr>
            <a:normAutofit/>
          </a:bodyPr>
          <a:lstStyle/>
          <a:p>
            <a:r>
              <a:rPr lang="en-GB" sz="2800" dirty="0" smtClean="0"/>
              <a:t>Safe Spaces Website</a:t>
            </a:r>
            <a:endParaRPr lang="en-GB" sz="2800" dirty="0"/>
          </a:p>
        </p:txBody>
      </p:sp>
      <p:sp>
        <p:nvSpPr>
          <p:cNvPr id="8" name="Slide Number Placeholder 7"/>
          <p:cNvSpPr>
            <a:spLocks noGrp="1"/>
          </p:cNvSpPr>
          <p:nvPr>
            <p:ph type="sldNum" sz="quarter" idx="12"/>
          </p:nvPr>
        </p:nvSpPr>
        <p:spPr/>
        <p:txBody>
          <a:bodyPr/>
          <a:lstStyle/>
          <a:p>
            <a:fld id="{6FD1E829-82B9-4B90-871B-8A41F9C88C9A}" type="slidenum">
              <a:rPr lang="en-GB" smtClean="0"/>
              <a:t>7</a:t>
            </a:fld>
            <a:endParaRPr lang="en-GB" dirty="0"/>
          </a:p>
        </p:txBody>
      </p:sp>
    </p:spTree>
    <p:extLst>
      <p:ext uri="{BB962C8B-B14F-4D97-AF65-F5344CB8AC3E}">
        <p14:creationId xmlns:p14="http://schemas.microsoft.com/office/powerpoint/2010/main" val="805458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29480129"/>
              </p:ext>
            </p:extLst>
          </p:nvPr>
        </p:nvGraphicFramePr>
        <p:xfrm>
          <a:off x="319442" y="1307983"/>
          <a:ext cx="11402565" cy="5091641"/>
        </p:xfrm>
        <a:graphic>
          <a:graphicData uri="http://schemas.openxmlformats.org/drawingml/2006/table">
            <a:tbl>
              <a:tblPr>
                <a:tableStyleId>{5C22544A-7EE6-4342-B048-85BDC9FD1C3A}</a:tableStyleId>
              </a:tblPr>
              <a:tblGrid>
                <a:gridCol w="1425534">
                  <a:extLst>
                    <a:ext uri="{9D8B030D-6E8A-4147-A177-3AD203B41FA5}">
                      <a16:colId xmlns:a16="http://schemas.microsoft.com/office/drawing/2014/main" val="1164539357"/>
                    </a:ext>
                  </a:extLst>
                </a:gridCol>
                <a:gridCol w="2012608">
                  <a:extLst>
                    <a:ext uri="{9D8B030D-6E8A-4147-A177-3AD203B41FA5}">
                      <a16:colId xmlns:a16="http://schemas.microsoft.com/office/drawing/2014/main" val="1170749551"/>
                    </a:ext>
                  </a:extLst>
                </a:gridCol>
                <a:gridCol w="3026664">
                  <a:extLst>
                    <a:ext uri="{9D8B030D-6E8A-4147-A177-3AD203B41FA5}">
                      <a16:colId xmlns:a16="http://schemas.microsoft.com/office/drawing/2014/main" val="3968416517"/>
                    </a:ext>
                  </a:extLst>
                </a:gridCol>
                <a:gridCol w="1362456">
                  <a:extLst>
                    <a:ext uri="{9D8B030D-6E8A-4147-A177-3AD203B41FA5}">
                      <a16:colId xmlns:a16="http://schemas.microsoft.com/office/drawing/2014/main" val="1930355075"/>
                    </a:ext>
                  </a:extLst>
                </a:gridCol>
                <a:gridCol w="3575303">
                  <a:extLst>
                    <a:ext uri="{9D8B030D-6E8A-4147-A177-3AD203B41FA5}">
                      <a16:colId xmlns:a16="http://schemas.microsoft.com/office/drawing/2014/main" val="3967048416"/>
                    </a:ext>
                  </a:extLst>
                </a:gridCol>
              </a:tblGrid>
              <a:tr h="394673">
                <a:tc>
                  <a:txBody>
                    <a:bodyPr/>
                    <a:lstStyle/>
                    <a:p>
                      <a:pPr algn="ctr">
                        <a:lnSpc>
                          <a:spcPct val="107000"/>
                        </a:lnSpc>
                        <a:spcAft>
                          <a:spcPts val="0"/>
                        </a:spcAft>
                      </a:pPr>
                      <a:r>
                        <a:rPr lang="en-GB" sz="1600" b="1" dirty="0">
                          <a:effectLst/>
                          <a:latin typeface="+mj-lt"/>
                        </a:rPr>
                        <a:t>Outcomes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Outcome </a:t>
                      </a:r>
                      <a:r>
                        <a:rPr lang="en-GB" sz="1600" b="1" dirty="0" smtClean="0">
                          <a:effectLst/>
                          <a:latin typeface="+mj-lt"/>
                        </a:rPr>
                        <a:t>Descriptor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a:effectLst/>
                          <a:latin typeface="+mj-lt"/>
                        </a:rPr>
                        <a:t>Key Performance Indicators (KPIs)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Actuals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7000"/>
                        </a:lnSpc>
                        <a:spcAft>
                          <a:spcPts val="0"/>
                        </a:spcAft>
                      </a:pPr>
                      <a:r>
                        <a:rPr lang="en-GB" sz="1600" b="1" dirty="0" smtClean="0">
                          <a:effectLst/>
                          <a:latin typeface="+mj-lt"/>
                          <a:ea typeface="Calibri" panose="020F0502020204030204" pitchFamily="34" charset="0"/>
                          <a:cs typeface="Times New Roman" panose="02020603050405020304" pitchFamily="18" charset="0"/>
                        </a:rPr>
                        <a:t>Comments</a:t>
                      </a:r>
                      <a:r>
                        <a:rPr lang="en-GB" sz="1600" b="1" baseline="0" dirty="0" smtClean="0">
                          <a:effectLst/>
                          <a:latin typeface="+mj-lt"/>
                          <a:ea typeface="Calibri" panose="020F0502020204030204" pitchFamily="34" charset="0"/>
                          <a:cs typeface="Times New Roman" panose="02020603050405020304" pitchFamily="18" charset="0"/>
                        </a:rPr>
                        <a:t> </a:t>
                      </a:r>
                      <a:endParaRPr lang="en-GB" sz="1600" b="1" dirty="0">
                        <a:effectLst/>
                        <a:latin typeface="+mj-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65910129"/>
                  </a:ext>
                </a:extLst>
              </a:tr>
              <a:tr h="1789326">
                <a:tc>
                  <a:txBody>
                    <a:bodyPr/>
                    <a:lstStyle/>
                    <a:p>
                      <a:pPr>
                        <a:lnSpc>
                          <a:spcPct val="107000"/>
                        </a:lnSpc>
                        <a:spcAft>
                          <a:spcPts val="0"/>
                        </a:spcAft>
                      </a:pPr>
                      <a:r>
                        <a:rPr lang="en-GB" sz="1200" dirty="0">
                          <a:effectLst/>
                          <a:latin typeface="+mj-lt"/>
                        </a:rPr>
                        <a:t>Victims/survivors are empowered and informed </a:t>
                      </a:r>
                    </a:p>
                    <a:p>
                      <a:pPr>
                        <a:lnSpc>
                          <a:spcPct val="107000"/>
                        </a:lnSpc>
                        <a:spcAft>
                          <a:spcPts val="0"/>
                        </a:spcAft>
                      </a:pPr>
                      <a:r>
                        <a:rPr lang="en-GB" sz="1200" dirty="0">
                          <a:effectLst/>
                          <a:latin typeface="+mj-lt"/>
                        </a:rPr>
                        <a:t> </a:t>
                      </a:r>
                      <a:endParaRPr lang="en-GB" sz="1200" dirty="0">
                        <a:effectLst/>
                        <a:latin typeface="+mj-lt"/>
                        <a:ea typeface="Calibri" panose="020F0502020204030204" pitchFamily="34" charset="0"/>
                        <a:cs typeface="Times New Roman" panose="02020603050405020304" pitchFamily="18" charset="0"/>
                      </a:endParaRPr>
                    </a:p>
                  </a:txBody>
                  <a:tcPr marL="49489" marR="494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a:effectLst/>
                          <a:latin typeface="+mj-lt"/>
                        </a:rPr>
                        <a:t>Victims and survivors are:</a:t>
                      </a:r>
                      <a:endParaRPr lang="en-GB" sz="1200" dirty="0">
                        <a:solidFill>
                          <a:srgbClr val="000000"/>
                        </a:solidFill>
                        <a:effectLst/>
                        <a:latin typeface="+mj-lt"/>
                        <a:ea typeface="Calibri" panose="020F0502020204030204" pitchFamily="34" charset="0"/>
                        <a:cs typeface="Times New Roman" panose="02020603050405020304" pitchFamily="18" charset="0"/>
                      </a:endParaRPr>
                    </a:p>
                    <a:p>
                      <a:pPr marL="0" lvl="0" indent="0">
                        <a:lnSpc>
                          <a:spcPct val="107000"/>
                        </a:lnSpc>
                        <a:spcAft>
                          <a:spcPts val="0"/>
                        </a:spcAft>
                        <a:buFont typeface="Symbol" panose="05050102010706020507" pitchFamily="18" charset="2"/>
                        <a:buNone/>
                      </a:pPr>
                      <a:endParaRPr lang="en-GB" sz="1200" dirty="0" smtClean="0">
                        <a:effectLst/>
                        <a:latin typeface="+mj-lt"/>
                      </a:endParaRPr>
                    </a:p>
                    <a:p>
                      <a:pPr marL="0" lvl="0" indent="0">
                        <a:lnSpc>
                          <a:spcPct val="107000"/>
                        </a:lnSpc>
                        <a:spcAft>
                          <a:spcPts val="0"/>
                        </a:spcAft>
                        <a:buFont typeface="Symbol" panose="05050102010706020507" pitchFamily="18" charset="2"/>
                        <a:buNone/>
                      </a:pPr>
                      <a:r>
                        <a:rPr lang="en-GB" sz="1200" dirty="0" smtClean="0">
                          <a:effectLst/>
                          <a:latin typeface="+mj-lt"/>
                        </a:rPr>
                        <a:t>Involved </a:t>
                      </a:r>
                      <a:r>
                        <a:rPr lang="en-GB" sz="1200" dirty="0">
                          <a:effectLst/>
                          <a:latin typeface="+mj-lt"/>
                        </a:rPr>
                        <a:t>in any decision-making processes and are supported and empowered by Safe Spaces to </a:t>
                      </a:r>
                      <a:endParaRPr lang="en-GB" sz="1200" dirty="0" smtClean="0">
                        <a:effectLst/>
                        <a:latin typeface="+mj-lt"/>
                      </a:endParaRPr>
                    </a:p>
                    <a:p>
                      <a:pPr marL="342900" lvl="0" indent="-342900">
                        <a:lnSpc>
                          <a:spcPct val="107000"/>
                        </a:lnSpc>
                        <a:spcAft>
                          <a:spcPts val="0"/>
                        </a:spcAft>
                        <a:buFont typeface="+mj-lt"/>
                        <a:buAutoNum type="alphaLcParenR"/>
                      </a:pPr>
                      <a:r>
                        <a:rPr lang="en-GB" sz="1200" dirty="0">
                          <a:effectLst/>
                          <a:latin typeface="+mj-lt"/>
                        </a:rPr>
                        <a:t>self-advocate and/or </a:t>
                      </a:r>
                    </a:p>
                    <a:p>
                      <a:pPr>
                        <a:lnSpc>
                          <a:spcPct val="107000"/>
                        </a:lnSpc>
                        <a:spcAft>
                          <a:spcPts val="0"/>
                        </a:spcAft>
                      </a:pPr>
                      <a:r>
                        <a:rPr lang="en-GB" sz="1200" dirty="0">
                          <a:effectLst/>
                          <a:latin typeface="+mj-lt"/>
                        </a:rPr>
                        <a:t> </a:t>
                      </a:r>
                    </a:p>
                    <a:p>
                      <a:pPr marL="342900" lvl="0" indent="-342900">
                        <a:lnSpc>
                          <a:spcPct val="107000"/>
                        </a:lnSpc>
                        <a:spcAft>
                          <a:spcPts val="0"/>
                        </a:spcAft>
                        <a:buFont typeface="+mj-lt"/>
                        <a:buAutoNum type="alphaLcParenR"/>
                      </a:pPr>
                      <a:r>
                        <a:rPr lang="en-GB" sz="1200" dirty="0">
                          <a:effectLst/>
                          <a:latin typeface="+mj-lt"/>
                        </a:rPr>
                        <a:t>make their own decisions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49489" marR="494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a:effectLst/>
                          <a:latin typeface="+mj-lt"/>
                        </a:rPr>
                        <a:t> </a:t>
                      </a:r>
                      <a:r>
                        <a:rPr lang="en-GB" sz="1400" b="1" dirty="0" smtClean="0">
                          <a:effectLst/>
                          <a:latin typeface="+mj-lt"/>
                        </a:rPr>
                        <a:t>KPI</a:t>
                      </a:r>
                      <a:r>
                        <a:rPr lang="en-GB" sz="1400" b="1" baseline="0" dirty="0" smtClean="0">
                          <a:effectLst/>
                          <a:latin typeface="+mj-lt"/>
                        </a:rPr>
                        <a:t> </a:t>
                      </a:r>
                      <a:r>
                        <a:rPr lang="en-GB" sz="1400" b="1" dirty="0" smtClean="0">
                          <a:effectLst/>
                          <a:latin typeface="+mj-lt"/>
                        </a:rPr>
                        <a:t>13</a:t>
                      </a:r>
                      <a:r>
                        <a:rPr lang="en-GB" sz="1200" dirty="0" smtClean="0">
                          <a:effectLst/>
                          <a:latin typeface="+mj-lt"/>
                        </a:rPr>
                        <a:t>: </a:t>
                      </a:r>
                    </a:p>
                    <a:p>
                      <a:pPr>
                        <a:lnSpc>
                          <a:spcPct val="107000"/>
                        </a:lnSpc>
                        <a:spcAft>
                          <a:spcPts val="0"/>
                        </a:spcAft>
                      </a:pPr>
                      <a:r>
                        <a:rPr lang="en-GB" sz="1200" dirty="0" smtClean="0">
                          <a:effectLst/>
                          <a:latin typeface="+mj-lt"/>
                        </a:rPr>
                        <a:t> Min 70% Service User report feeling</a:t>
                      </a:r>
                    </a:p>
                    <a:p>
                      <a:pPr>
                        <a:lnSpc>
                          <a:spcPct val="107000"/>
                        </a:lnSpc>
                        <a:spcAft>
                          <a:spcPts val="0"/>
                        </a:spcAft>
                      </a:pPr>
                      <a:r>
                        <a:rPr lang="en-GB" sz="1200" dirty="0" smtClean="0">
                          <a:effectLst/>
                          <a:latin typeface="+mj-lt"/>
                        </a:rPr>
                        <a:t> empowered to self-advocate and/or make own</a:t>
                      </a:r>
                    </a:p>
                    <a:p>
                      <a:pPr>
                        <a:lnSpc>
                          <a:spcPct val="107000"/>
                        </a:lnSpc>
                        <a:spcAft>
                          <a:spcPts val="0"/>
                        </a:spcAft>
                      </a:pPr>
                      <a:r>
                        <a:rPr lang="en-GB" sz="1200" dirty="0" smtClean="0">
                          <a:effectLst/>
                          <a:latin typeface="+mj-lt"/>
                        </a:rPr>
                        <a:t> decisions by Safe Spaces (user survey) </a:t>
                      </a:r>
                    </a:p>
                    <a:p>
                      <a:pPr>
                        <a:lnSpc>
                          <a:spcPct val="107000"/>
                        </a:lnSpc>
                        <a:spcAft>
                          <a:spcPts val="0"/>
                        </a:spcAft>
                      </a:pPr>
                      <a:r>
                        <a:rPr lang="en-GB" sz="1200" dirty="0" smtClean="0">
                          <a:effectLst/>
                          <a:latin typeface="+mj-lt"/>
                        </a:rPr>
                        <a:t> </a:t>
                      </a:r>
                      <a:endParaRPr lang="en-GB" sz="120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200" dirty="0">
                        <a:effectLst/>
                        <a:latin typeface="+mj-lt"/>
                        <a:ea typeface="Calibri" panose="020F0502020204030204" pitchFamily="34" charset="0"/>
                        <a:cs typeface="Times New Roman" panose="02020603050405020304" pitchFamily="18" charset="0"/>
                      </a:endParaRPr>
                    </a:p>
                  </a:txBody>
                  <a:tcPr marL="49489" marR="494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smtClean="0">
                          <a:solidFill>
                            <a:srgbClr val="000000"/>
                          </a:solidFill>
                          <a:effectLst/>
                          <a:latin typeface="+mj-lt"/>
                          <a:ea typeface="Calibri" panose="020F0502020204030204" pitchFamily="34" charset="0"/>
                          <a:cs typeface="Times New Roman" panose="02020603050405020304" pitchFamily="18" charset="0"/>
                        </a:rPr>
                        <a:t>            100%</a:t>
                      </a:r>
                    </a:p>
                  </a:txBody>
                  <a:tcPr marL="49489" marR="494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endParaRPr lang="en-GB" sz="120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200" dirty="0" smtClean="0">
                          <a:solidFill>
                            <a:srgbClr val="000000"/>
                          </a:solidFill>
                          <a:effectLst/>
                          <a:latin typeface="+mj-lt"/>
                          <a:ea typeface="Calibri" panose="020F0502020204030204" pitchFamily="34" charset="0"/>
                          <a:cs typeface="Times New Roman" panose="02020603050405020304" pitchFamily="18" charset="0"/>
                        </a:rPr>
                        <a:t>   </a:t>
                      </a:r>
                      <a:r>
                        <a:rPr lang="en-GB" sz="1200" b="0" dirty="0" smtClean="0">
                          <a:solidFill>
                            <a:schemeClr val="tx1"/>
                          </a:solidFill>
                          <a:effectLst/>
                          <a:latin typeface="+mj-lt"/>
                          <a:ea typeface="Calibri" panose="020F0502020204030204" pitchFamily="34" charset="0"/>
                          <a:cs typeface="Times New Roman" panose="02020603050405020304" pitchFamily="18" charset="0"/>
                        </a:rPr>
                        <a:t>These figures are based</a:t>
                      </a:r>
                      <a:r>
                        <a:rPr lang="en-GB" sz="1200" b="0" baseline="0" dirty="0" smtClean="0">
                          <a:solidFill>
                            <a:schemeClr val="tx1"/>
                          </a:solidFill>
                          <a:effectLst/>
                          <a:latin typeface="+mj-lt"/>
                          <a:ea typeface="Calibri" panose="020F0502020204030204" pitchFamily="34" charset="0"/>
                          <a:cs typeface="Times New Roman" panose="02020603050405020304" pitchFamily="18" charset="0"/>
                        </a:rPr>
                        <a:t> on 1 returned survey.</a:t>
                      </a:r>
                    </a:p>
                    <a:p>
                      <a:pPr>
                        <a:lnSpc>
                          <a:spcPct val="107000"/>
                        </a:lnSpc>
                        <a:spcAft>
                          <a:spcPts val="0"/>
                        </a:spcAft>
                      </a:pPr>
                      <a:r>
                        <a:rPr lang="en-GB" sz="1200" b="0" baseline="0" dirty="0" smtClean="0">
                          <a:solidFill>
                            <a:schemeClr val="tx1"/>
                          </a:solidFill>
                          <a:effectLst/>
                          <a:latin typeface="+mj-lt"/>
                          <a:ea typeface="Calibri" panose="020F0502020204030204" pitchFamily="34" charset="0"/>
                          <a:cs typeface="Times New Roman" panose="02020603050405020304" pitchFamily="18" charset="0"/>
                        </a:rPr>
                        <a:t>   1 person answered this question</a:t>
                      </a:r>
                    </a:p>
                    <a:p>
                      <a:pPr>
                        <a:lnSpc>
                          <a:spcPct val="107000"/>
                        </a:lnSpc>
                        <a:spcAft>
                          <a:spcPts val="0"/>
                        </a:spcAft>
                      </a:pPr>
                      <a:endParaRPr lang="en-GB" sz="1200" b="0" baseline="0" dirty="0" smtClean="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200" b="0" baseline="0" dirty="0" smtClean="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200" b="0" baseline="0" dirty="0" smtClean="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200" b="0" baseline="0" dirty="0" smtClean="0">
                        <a:solidFill>
                          <a:schemeClr val="tx1"/>
                        </a:solidFill>
                        <a:effectLst/>
                        <a:latin typeface="+mj-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kern="1200" dirty="0" smtClean="0">
                          <a:solidFill>
                            <a:schemeClr val="dk1"/>
                          </a:solidFill>
                          <a:latin typeface="+mn-lt"/>
                          <a:ea typeface="+mn-ea"/>
                          <a:cs typeface="+mn-cs"/>
                        </a:rPr>
                        <a:t>The cumulative data</a:t>
                      </a:r>
                      <a:r>
                        <a:rPr lang="en-GB" sz="1200" kern="1200" baseline="0" dirty="0" smtClean="0">
                          <a:solidFill>
                            <a:schemeClr val="dk1"/>
                          </a:solidFill>
                          <a:latin typeface="+mn-lt"/>
                          <a:ea typeface="+mn-ea"/>
                          <a:cs typeface="+mn-cs"/>
                        </a:rPr>
                        <a:t> for this KPI can be found in new table on page 24</a:t>
                      </a:r>
                      <a:endParaRPr lang="en-GB" sz="1200" kern="1200" dirty="0" smtClean="0">
                        <a:solidFill>
                          <a:schemeClr val="dk1"/>
                        </a:solidFill>
                        <a:latin typeface="+mn-lt"/>
                        <a:ea typeface="+mn-ea"/>
                        <a:cs typeface="+mn-cs"/>
                      </a:endParaRPr>
                    </a:p>
                    <a:p>
                      <a:pPr>
                        <a:lnSpc>
                          <a:spcPct val="107000"/>
                        </a:lnSpc>
                        <a:spcAft>
                          <a:spcPts val="0"/>
                        </a:spcAft>
                      </a:pPr>
                      <a:endParaRPr lang="en-GB" sz="1200" b="0" dirty="0">
                        <a:solidFill>
                          <a:schemeClr val="tx1"/>
                        </a:solidFill>
                        <a:effectLst/>
                        <a:latin typeface="+mj-lt"/>
                        <a:ea typeface="Calibri" panose="020F0502020204030204" pitchFamily="34" charset="0"/>
                        <a:cs typeface="Times New Roman" panose="02020603050405020304" pitchFamily="18" charset="0"/>
                      </a:endParaRPr>
                    </a:p>
                  </a:txBody>
                  <a:tcPr marL="49489" marR="4948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15000255"/>
                  </a:ext>
                </a:extLst>
              </a:tr>
              <a:tr h="2508229">
                <a:tc>
                  <a:txBody>
                    <a:bodyPr/>
                    <a:lstStyle/>
                    <a:p>
                      <a:pPr>
                        <a:lnSpc>
                          <a:spcPct val="107000"/>
                        </a:lnSpc>
                        <a:spcAft>
                          <a:spcPts val="0"/>
                        </a:spcAft>
                      </a:pPr>
                      <a:r>
                        <a:rPr lang="en-GB" sz="1200" dirty="0">
                          <a:effectLst/>
                          <a:latin typeface="+mj-lt"/>
                        </a:rPr>
                        <a:t>Victim/survivors have improved wellbeing </a:t>
                      </a:r>
                    </a:p>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a:effectLst/>
                          <a:latin typeface="+mj-lt"/>
                        </a:rPr>
                        <a:t>Victim/survivors experience: </a:t>
                      </a:r>
                    </a:p>
                    <a:p>
                      <a:pPr algn="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p>
                      <a:pPr marL="0" lvl="0" indent="0">
                        <a:lnSpc>
                          <a:spcPct val="107000"/>
                        </a:lnSpc>
                        <a:spcAft>
                          <a:spcPts val="0"/>
                        </a:spcAft>
                        <a:buFont typeface="Symbol" panose="05050102010706020507" pitchFamily="18" charset="2"/>
                        <a:buNone/>
                      </a:pPr>
                      <a:r>
                        <a:rPr lang="en-GB" sz="1200" dirty="0">
                          <a:effectLst/>
                          <a:latin typeface="+mj-lt"/>
                        </a:rPr>
                        <a:t>an improvement </a:t>
                      </a:r>
                      <a:r>
                        <a:rPr lang="en-GB" sz="1200" dirty="0" smtClean="0">
                          <a:effectLst/>
                          <a:latin typeface="+mj-lt"/>
                        </a:rPr>
                        <a:t>to </a:t>
                      </a:r>
                      <a:r>
                        <a:rPr lang="en-GB" sz="1200" dirty="0">
                          <a:effectLst/>
                          <a:latin typeface="+mj-lt"/>
                        </a:rPr>
                        <a:t>their health and wellbeing </a:t>
                      </a:r>
                    </a:p>
                    <a:p>
                      <a:pPr>
                        <a:lnSpc>
                          <a:spcPct val="107000"/>
                        </a:lnSpc>
                        <a:spcAft>
                          <a:spcPts val="0"/>
                        </a:spcAft>
                      </a:pPr>
                      <a:r>
                        <a:rPr lang="en-GB" sz="1200" dirty="0">
                          <a:effectLst/>
                          <a:latin typeface="+mj-lt"/>
                        </a:rPr>
                        <a:t> </a:t>
                      </a:r>
                      <a:endParaRPr lang="en-GB" sz="1200" dirty="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r>
                        <a:rPr lang="en-GB" sz="1200" dirty="0">
                          <a:effectLst/>
                          <a:latin typeface="+mj-lt"/>
                        </a:rPr>
                        <a:t> </a:t>
                      </a:r>
                      <a:r>
                        <a:rPr lang="en-GB" sz="1400" b="1" dirty="0" smtClean="0">
                          <a:effectLst/>
                          <a:latin typeface="+mj-lt"/>
                        </a:rPr>
                        <a:t>KPI</a:t>
                      </a:r>
                      <a:r>
                        <a:rPr lang="en-GB" sz="1400" b="1" baseline="0" dirty="0" smtClean="0">
                          <a:effectLst/>
                          <a:latin typeface="+mj-lt"/>
                        </a:rPr>
                        <a:t> </a:t>
                      </a:r>
                      <a:r>
                        <a:rPr lang="en-GB" sz="1400" b="1" dirty="0" smtClean="0">
                          <a:effectLst/>
                          <a:latin typeface="+mj-lt"/>
                        </a:rPr>
                        <a:t>14</a:t>
                      </a:r>
                      <a:r>
                        <a:rPr lang="en-GB" sz="1200" dirty="0" smtClean="0">
                          <a:effectLst/>
                          <a:latin typeface="+mj-lt"/>
                        </a:rPr>
                        <a:t>: </a:t>
                      </a:r>
                      <a:r>
                        <a:rPr lang="en-GB" sz="1200" baseline="0" dirty="0" smtClean="0">
                          <a:effectLst/>
                          <a:latin typeface="+mj-lt"/>
                        </a:rPr>
                        <a:t> </a:t>
                      </a:r>
                    </a:p>
                    <a:p>
                      <a:pPr>
                        <a:lnSpc>
                          <a:spcPct val="107000"/>
                        </a:lnSpc>
                        <a:spcAft>
                          <a:spcPts val="0"/>
                        </a:spcAft>
                      </a:pPr>
                      <a:r>
                        <a:rPr lang="en-GB" sz="1200" baseline="0" dirty="0" smtClean="0">
                          <a:effectLst/>
                          <a:latin typeface="+mj-lt"/>
                        </a:rPr>
                        <a:t> </a:t>
                      </a:r>
                      <a:r>
                        <a:rPr lang="en-GB" sz="1200" dirty="0" smtClean="0">
                          <a:effectLst/>
                          <a:latin typeface="+mj-lt"/>
                        </a:rPr>
                        <a:t>Min 70% Service User report feeling      </a:t>
                      </a:r>
                    </a:p>
                    <a:p>
                      <a:pPr>
                        <a:lnSpc>
                          <a:spcPct val="107000"/>
                        </a:lnSpc>
                        <a:spcAft>
                          <a:spcPts val="0"/>
                        </a:spcAft>
                      </a:pPr>
                      <a:r>
                        <a:rPr lang="en-GB" sz="1200" dirty="0" smtClean="0">
                          <a:effectLst/>
                          <a:latin typeface="+mj-lt"/>
                        </a:rPr>
                        <a:t> an improvement in their wellbeing having</a:t>
                      </a:r>
                    </a:p>
                    <a:p>
                      <a:pPr>
                        <a:lnSpc>
                          <a:spcPct val="107000"/>
                        </a:lnSpc>
                        <a:spcAft>
                          <a:spcPts val="0"/>
                        </a:spcAft>
                      </a:pPr>
                      <a:r>
                        <a:rPr lang="en-GB" sz="1200" dirty="0" smtClean="0">
                          <a:effectLst/>
                          <a:latin typeface="+mj-lt"/>
                        </a:rPr>
                        <a:t> </a:t>
                      </a:r>
                    </a:p>
                    <a:p>
                      <a:pPr marL="342900" lvl="0" indent="-342900">
                        <a:lnSpc>
                          <a:spcPct val="107000"/>
                        </a:lnSpc>
                        <a:spcAft>
                          <a:spcPts val="0"/>
                        </a:spcAft>
                        <a:buFont typeface="+mj-lt"/>
                        <a:buAutoNum type="alphaLcParenR"/>
                      </a:pPr>
                      <a:r>
                        <a:rPr lang="en-GB" sz="1200" dirty="0" smtClean="0">
                          <a:effectLst/>
                          <a:latin typeface="+mj-lt"/>
                        </a:rPr>
                        <a:t>accessed Safe Spaces for wellbeing support (user survey) (and VS scale if used) </a:t>
                      </a:r>
                    </a:p>
                    <a:p>
                      <a:pPr marL="342900" lvl="0" indent="-342900">
                        <a:lnSpc>
                          <a:spcPct val="107000"/>
                        </a:lnSpc>
                        <a:spcAft>
                          <a:spcPts val="0"/>
                        </a:spcAft>
                        <a:buFont typeface="+mj-lt"/>
                        <a:buAutoNum type="alphaLcParenR"/>
                      </a:pPr>
                      <a:r>
                        <a:rPr lang="en-GB" sz="1200" dirty="0" smtClean="0">
                          <a:effectLst/>
                          <a:latin typeface="+mj-lt"/>
                        </a:rPr>
                        <a:t>other services signposted from Safe Spaces </a:t>
                      </a:r>
                    </a:p>
                    <a:p>
                      <a:pPr>
                        <a:lnSpc>
                          <a:spcPct val="107000"/>
                        </a:lnSpc>
                        <a:spcAft>
                          <a:spcPts val="0"/>
                        </a:spcAft>
                      </a:pPr>
                      <a:r>
                        <a:rPr lang="en-GB" sz="1200" dirty="0" smtClean="0">
                          <a:effectLst/>
                          <a:latin typeface="+mj-lt"/>
                        </a:rPr>
                        <a:t> </a:t>
                      </a:r>
                    </a:p>
                    <a:p>
                      <a:pPr>
                        <a:lnSpc>
                          <a:spcPct val="107000"/>
                        </a:lnSpc>
                        <a:spcAft>
                          <a:spcPts val="0"/>
                        </a:spcAft>
                      </a:pPr>
                      <a:r>
                        <a:rPr lang="en-GB" sz="1200" dirty="0" smtClean="0">
                          <a:effectLst/>
                          <a:latin typeface="+mj-lt"/>
                        </a:rPr>
                        <a:t> </a:t>
                      </a:r>
                      <a:endParaRPr lang="en-GB" sz="1200" dirty="0" smtClean="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228600" indent="-228600" algn="ctr">
                        <a:lnSpc>
                          <a:spcPct val="107000"/>
                        </a:lnSpc>
                        <a:spcAft>
                          <a:spcPts val="0"/>
                        </a:spcAft>
                        <a:buAutoNum type="alphaLcParenR"/>
                      </a:pPr>
                      <a:r>
                        <a:rPr lang="en-GB" sz="1200" dirty="0" smtClean="0">
                          <a:solidFill>
                            <a:srgbClr val="000000"/>
                          </a:solidFill>
                          <a:effectLst/>
                          <a:latin typeface="+mj-lt"/>
                          <a:ea typeface="Calibri" panose="020F0502020204030204" pitchFamily="34" charset="0"/>
                          <a:cs typeface="Times New Roman" panose="02020603050405020304" pitchFamily="18" charset="0"/>
                        </a:rPr>
                        <a:t>100%</a:t>
                      </a:r>
                    </a:p>
                    <a:p>
                      <a:pPr marL="228600" indent="-228600" algn="ctr">
                        <a:lnSpc>
                          <a:spcPct val="107000"/>
                        </a:lnSpc>
                        <a:spcAft>
                          <a:spcPts val="0"/>
                        </a:spcAft>
                        <a:buAutoNum type="alphaLcParenR"/>
                      </a:pPr>
                      <a:endParaRPr lang="en-GB" sz="1200" dirty="0" smtClean="0">
                        <a:solidFill>
                          <a:srgbClr val="000000"/>
                        </a:solidFill>
                        <a:effectLst/>
                        <a:latin typeface="+mj-lt"/>
                        <a:ea typeface="Calibri" panose="020F0502020204030204" pitchFamily="34" charset="0"/>
                        <a:cs typeface="Times New Roman" panose="02020603050405020304" pitchFamily="18" charset="0"/>
                      </a:endParaRPr>
                    </a:p>
                    <a:p>
                      <a:pPr marL="228600" indent="-228600" algn="ctr">
                        <a:lnSpc>
                          <a:spcPct val="107000"/>
                        </a:lnSpc>
                        <a:spcAft>
                          <a:spcPts val="0"/>
                        </a:spcAft>
                        <a:buAutoNum type="alphaLcParenR"/>
                      </a:pPr>
                      <a:endParaRPr lang="en-GB" sz="1200" dirty="0" smtClean="0">
                        <a:solidFill>
                          <a:srgbClr val="000000"/>
                        </a:solidFill>
                        <a:effectLst/>
                        <a:latin typeface="+mj-lt"/>
                        <a:ea typeface="Calibri" panose="020F0502020204030204" pitchFamily="34" charset="0"/>
                        <a:cs typeface="Times New Roman" panose="02020603050405020304" pitchFamily="18" charset="0"/>
                      </a:endParaRPr>
                    </a:p>
                    <a:p>
                      <a:pPr marL="0" indent="0" algn="ctr">
                        <a:lnSpc>
                          <a:spcPct val="107000"/>
                        </a:lnSpc>
                        <a:spcAft>
                          <a:spcPts val="0"/>
                        </a:spcAft>
                        <a:buNone/>
                      </a:pPr>
                      <a:endParaRPr lang="en-GB" sz="1200" dirty="0" smtClean="0">
                        <a:solidFill>
                          <a:srgbClr val="000000"/>
                        </a:solidFill>
                        <a:effectLst/>
                        <a:latin typeface="+mj-lt"/>
                        <a:ea typeface="Calibri" panose="020F0502020204030204" pitchFamily="34" charset="0"/>
                        <a:cs typeface="Times New Roman" panose="02020603050405020304" pitchFamily="18" charset="0"/>
                      </a:endParaRPr>
                    </a:p>
                  </a:txBody>
                  <a:tcPr marL="56861" marR="5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nSpc>
                          <a:spcPct val="107000"/>
                        </a:lnSpc>
                        <a:spcAft>
                          <a:spcPts val="0"/>
                        </a:spcAft>
                      </a:pPr>
                      <a:endParaRPr lang="en-GB" sz="120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200" dirty="0" smtClean="0">
                          <a:solidFill>
                            <a:srgbClr val="000000"/>
                          </a:solidFill>
                          <a:effectLst/>
                          <a:latin typeface="+mj-lt"/>
                          <a:ea typeface="Calibri" panose="020F0502020204030204" pitchFamily="34" charset="0"/>
                          <a:cs typeface="Times New Roman" panose="02020603050405020304" pitchFamily="18" charset="0"/>
                        </a:rPr>
                        <a:t> </a:t>
                      </a:r>
                    </a:p>
                    <a:p>
                      <a:pPr>
                        <a:lnSpc>
                          <a:spcPct val="107000"/>
                        </a:lnSpc>
                        <a:spcAft>
                          <a:spcPts val="0"/>
                        </a:spcAft>
                      </a:pPr>
                      <a:endParaRPr lang="en-GB" sz="1200" dirty="0" smtClean="0">
                        <a:solidFill>
                          <a:srgbClr val="000000"/>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r>
                        <a:rPr lang="en-GB" sz="1200" dirty="0" smtClean="0">
                          <a:solidFill>
                            <a:srgbClr val="000000"/>
                          </a:solidFill>
                          <a:effectLst/>
                          <a:latin typeface="+mj-lt"/>
                          <a:ea typeface="Calibri" panose="020F0502020204030204" pitchFamily="34" charset="0"/>
                          <a:cs typeface="Times New Roman" panose="02020603050405020304" pitchFamily="18" charset="0"/>
                        </a:rPr>
                        <a:t> </a:t>
                      </a:r>
                      <a:r>
                        <a:rPr lang="en-GB" sz="1200" dirty="0" smtClean="0">
                          <a:solidFill>
                            <a:schemeClr val="tx1"/>
                          </a:solidFill>
                          <a:effectLst/>
                          <a:latin typeface="+mj-lt"/>
                          <a:ea typeface="Calibri" panose="020F0502020204030204" pitchFamily="34" charset="0"/>
                          <a:cs typeface="Times New Roman" panose="02020603050405020304" pitchFamily="18" charset="0"/>
                        </a:rPr>
                        <a:t>Question</a:t>
                      </a:r>
                      <a:r>
                        <a:rPr lang="en-GB" sz="1200" baseline="0" dirty="0" smtClean="0">
                          <a:solidFill>
                            <a:schemeClr val="tx1"/>
                          </a:solidFill>
                          <a:effectLst/>
                          <a:latin typeface="+mj-lt"/>
                          <a:ea typeface="Calibri" panose="020F0502020204030204" pitchFamily="34" charset="0"/>
                          <a:cs typeface="Times New Roman" panose="02020603050405020304" pitchFamily="18" charset="0"/>
                        </a:rPr>
                        <a:t> (a) figure</a:t>
                      </a:r>
                    </a:p>
                    <a:p>
                      <a:pPr>
                        <a:lnSpc>
                          <a:spcPct val="107000"/>
                        </a:lnSpc>
                        <a:spcAft>
                          <a:spcPts val="0"/>
                        </a:spcAft>
                      </a:pPr>
                      <a:r>
                        <a:rPr lang="en-GB" sz="1200" baseline="0" dirty="0" smtClean="0">
                          <a:solidFill>
                            <a:schemeClr val="tx1"/>
                          </a:solidFill>
                          <a:effectLst/>
                          <a:latin typeface="+mj-lt"/>
                          <a:ea typeface="Calibri" panose="020F0502020204030204" pitchFamily="34" charset="0"/>
                          <a:cs typeface="Times New Roman" panose="02020603050405020304" pitchFamily="18" charset="0"/>
                        </a:rPr>
                        <a:t> is b</a:t>
                      </a:r>
                      <a:r>
                        <a:rPr lang="en-GB" sz="1200" dirty="0" smtClean="0">
                          <a:solidFill>
                            <a:schemeClr val="tx1"/>
                          </a:solidFill>
                          <a:effectLst/>
                          <a:latin typeface="+mj-lt"/>
                          <a:ea typeface="Calibri" panose="020F0502020204030204" pitchFamily="34" charset="0"/>
                          <a:cs typeface="Times New Roman" panose="02020603050405020304" pitchFamily="18" charset="0"/>
                        </a:rPr>
                        <a:t>ased on</a:t>
                      </a:r>
                      <a:r>
                        <a:rPr lang="en-GB" sz="1200" baseline="0" dirty="0" smtClean="0">
                          <a:solidFill>
                            <a:schemeClr val="tx1"/>
                          </a:solidFill>
                          <a:effectLst/>
                          <a:latin typeface="+mj-lt"/>
                          <a:ea typeface="Calibri" panose="020F0502020204030204" pitchFamily="34" charset="0"/>
                          <a:cs typeface="Times New Roman" panose="02020603050405020304" pitchFamily="18" charset="0"/>
                        </a:rPr>
                        <a:t> 1 returned survey. </a:t>
                      </a:r>
                    </a:p>
                    <a:p>
                      <a:pPr>
                        <a:lnSpc>
                          <a:spcPct val="107000"/>
                        </a:lnSpc>
                        <a:spcAft>
                          <a:spcPts val="0"/>
                        </a:spcAft>
                      </a:pPr>
                      <a:r>
                        <a:rPr lang="en-GB" sz="1200" baseline="0" dirty="0" smtClean="0">
                          <a:solidFill>
                            <a:schemeClr val="tx1"/>
                          </a:solidFill>
                          <a:effectLst/>
                          <a:latin typeface="+mj-lt"/>
                          <a:ea typeface="Calibri" panose="020F0502020204030204" pitchFamily="34" charset="0"/>
                          <a:cs typeface="Times New Roman" panose="02020603050405020304" pitchFamily="18" charset="0"/>
                        </a:rPr>
                        <a:t> Question (b) figure</a:t>
                      </a:r>
                    </a:p>
                    <a:p>
                      <a:pPr>
                        <a:lnSpc>
                          <a:spcPct val="107000"/>
                        </a:lnSpc>
                        <a:spcAft>
                          <a:spcPts val="0"/>
                        </a:spcAft>
                      </a:pPr>
                      <a:r>
                        <a:rPr lang="en-GB" sz="1200" baseline="0" dirty="0" smtClean="0">
                          <a:solidFill>
                            <a:schemeClr val="tx1"/>
                          </a:solidFill>
                          <a:effectLst/>
                          <a:latin typeface="+mj-lt"/>
                          <a:ea typeface="Calibri" panose="020F0502020204030204" pitchFamily="34" charset="0"/>
                          <a:cs typeface="Times New Roman" panose="02020603050405020304" pitchFamily="18" charset="0"/>
                        </a:rPr>
                        <a:t> is based on</a:t>
                      </a:r>
                      <a:r>
                        <a:rPr lang="en-GB" sz="1200" b="1" baseline="0" dirty="0" smtClean="0">
                          <a:solidFill>
                            <a:schemeClr val="tx1"/>
                          </a:solidFill>
                          <a:effectLst/>
                          <a:latin typeface="+mj-lt"/>
                          <a:ea typeface="Calibri" panose="020F0502020204030204" pitchFamily="34" charset="0"/>
                          <a:cs typeface="Times New Roman" panose="02020603050405020304" pitchFamily="18" charset="0"/>
                        </a:rPr>
                        <a:t> 1 </a:t>
                      </a:r>
                      <a:r>
                        <a:rPr lang="en-GB" sz="1200" baseline="0" dirty="0" smtClean="0">
                          <a:solidFill>
                            <a:schemeClr val="tx1"/>
                          </a:solidFill>
                          <a:effectLst/>
                          <a:latin typeface="+mj-lt"/>
                          <a:ea typeface="Calibri" panose="020F0502020204030204" pitchFamily="34" charset="0"/>
                          <a:cs typeface="Times New Roman" panose="02020603050405020304" pitchFamily="18" charset="0"/>
                        </a:rPr>
                        <a:t>out of 1 responding to this question </a:t>
                      </a:r>
                    </a:p>
                    <a:p>
                      <a:pPr>
                        <a:lnSpc>
                          <a:spcPct val="107000"/>
                        </a:lnSpc>
                        <a:spcAft>
                          <a:spcPts val="0"/>
                        </a:spcAft>
                      </a:pPr>
                      <a:endParaRPr lang="en-GB" sz="1200" baseline="0" dirty="0" smtClean="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200" baseline="0" dirty="0" smtClean="0">
                        <a:solidFill>
                          <a:schemeClr val="tx1"/>
                        </a:solidFill>
                        <a:effectLst/>
                        <a:latin typeface="+mj-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200" kern="1200" dirty="0" smtClean="0">
                          <a:solidFill>
                            <a:schemeClr val="dk1"/>
                          </a:solidFill>
                          <a:latin typeface="+mn-lt"/>
                          <a:ea typeface="+mn-ea"/>
                          <a:cs typeface="+mn-cs"/>
                        </a:rPr>
                        <a:t>The cumulative data</a:t>
                      </a:r>
                      <a:r>
                        <a:rPr lang="en-GB" sz="1200" kern="1200" baseline="0" dirty="0" smtClean="0">
                          <a:solidFill>
                            <a:schemeClr val="dk1"/>
                          </a:solidFill>
                          <a:latin typeface="+mn-lt"/>
                          <a:ea typeface="+mn-ea"/>
                          <a:cs typeface="+mn-cs"/>
                        </a:rPr>
                        <a:t> for this KPI can be found in new table on page 24</a:t>
                      </a:r>
                      <a:endParaRPr lang="en-GB" sz="1200" kern="1200" dirty="0" smtClean="0">
                        <a:solidFill>
                          <a:schemeClr val="dk1"/>
                        </a:solidFill>
                        <a:latin typeface="+mn-lt"/>
                        <a:ea typeface="+mn-ea"/>
                        <a:cs typeface="+mn-cs"/>
                      </a:endParaRPr>
                    </a:p>
                    <a:p>
                      <a:pPr>
                        <a:lnSpc>
                          <a:spcPct val="107000"/>
                        </a:lnSpc>
                        <a:spcAft>
                          <a:spcPts val="0"/>
                        </a:spcAft>
                      </a:pPr>
                      <a:endParaRPr lang="en-GB" sz="1200" baseline="0" dirty="0" smtClean="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200" baseline="0" dirty="0" smtClean="0">
                        <a:solidFill>
                          <a:schemeClr val="tx1"/>
                        </a:solidFill>
                        <a:effectLst/>
                        <a:latin typeface="+mj-lt"/>
                        <a:ea typeface="Calibri" panose="020F0502020204030204" pitchFamily="34" charset="0"/>
                        <a:cs typeface="Times New Roman" panose="02020603050405020304" pitchFamily="18" charset="0"/>
                      </a:endParaRPr>
                    </a:p>
                    <a:p>
                      <a:pPr>
                        <a:lnSpc>
                          <a:spcPct val="107000"/>
                        </a:lnSpc>
                        <a:spcAft>
                          <a:spcPts val="0"/>
                        </a:spcAft>
                      </a:pPr>
                      <a:endParaRPr lang="en-GB" sz="1200" baseline="0" dirty="0" smtClean="0">
                        <a:solidFill>
                          <a:schemeClr val="tx1"/>
                        </a:solidFill>
                        <a:effectLst/>
                        <a:latin typeface="+mj-lt"/>
                        <a:ea typeface="Calibri" panose="020F0502020204030204" pitchFamily="34" charset="0"/>
                        <a:cs typeface="Times New Roman" panose="02020603050405020304" pitchFamily="18" charset="0"/>
                      </a:endParaRPr>
                    </a:p>
                  </a:txBody>
                  <a:tcPr marL="56861" marR="568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70372939"/>
                  </a:ext>
                </a:extLst>
              </a:tr>
            </a:tbl>
          </a:graphicData>
        </a:graphic>
      </p:graphicFrame>
      <p:sp>
        <p:nvSpPr>
          <p:cNvPr id="5" name="Title 1"/>
          <p:cNvSpPr>
            <a:spLocks noGrp="1"/>
          </p:cNvSpPr>
          <p:nvPr>
            <p:ph type="title"/>
          </p:nvPr>
        </p:nvSpPr>
        <p:spPr>
          <a:xfrm>
            <a:off x="384050" y="329183"/>
            <a:ext cx="5636674" cy="671023"/>
          </a:xfrm>
        </p:spPr>
        <p:txBody>
          <a:bodyPr>
            <a:normAutofit/>
          </a:bodyPr>
          <a:lstStyle/>
          <a:p>
            <a:r>
              <a:rPr lang="en-GB" sz="3600" dirty="0" smtClean="0"/>
              <a:t>User Survey Feedback</a:t>
            </a:r>
            <a:endParaRPr lang="en-GB" sz="3600" dirty="0"/>
          </a:p>
        </p:txBody>
      </p:sp>
      <p:sp>
        <p:nvSpPr>
          <p:cNvPr id="7" name="Slide Number Placeholder 6"/>
          <p:cNvSpPr>
            <a:spLocks noGrp="1"/>
          </p:cNvSpPr>
          <p:nvPr>
            <p:ph type="sldNum" sz="quarter" idx="12"/>
          </p:nvPr>
        </p:nvSpPr>
        <p:spPr/>
        <p:txBody>
          <a:bodyPr/>
          <a:lstStyle/>
          <a:p>
            <a:fld id="{6FD1E829-82B9-4B90-871B-8A41F9C88C9A}" type="slidenum">
              <a:rPr lang="en-GB" smtClean="0"/>
              <a:t>8</a:t>
            </a:fld>
            <a:endParaRPr lang="en-GB" dirty="0"/>
          </a:p>
        </p:txBody>
      </p:sp>
      <p:sp>
        <p:nvSpPr>
          <p:cNvPr id="2" name="TextBox 1"/>
          <p:cNvSpPr txBox="1"/>
          <p:nvPr/>
        </p:nvSpPr>
        <p:spPr>
          <a:xfrm>
            <a:off x="319442" y="1000206"/>
            <a:ext cx="11402564" cy="307777"/>
          </a:xfrm>
          <a:prstGeom prst="rect">
            <a:avLst/>
          </a:prstGeom>
          <a:noFill/>
        </p:spPr>
        <p:txBody>
          <a:bodyPr wrap="square" rtlCol="0">
            <a:spAutoFit/>
          </a:bodyPr>
          <a:lstStyle/>
          <a:p>
            <a:r>
              <a:rPr lang="en-US" sz="1400" dirty="0">
                <a:latin typeface="+mj-lt"/>
              </a:rPr>
              <a:t>During the course of the quarter </a:t>
            </a:r>
            <a:r>
              <a:rPr lang="en-US" sz="1400" dirty="0" smtClean="0">
                <a:latin typeface="+mj-lt"/>
              </a:rPr>
              <a:t>(October – December2021</a:t>
            </a:r>
            <a:r>
              <a:rPr lang="en-US" sz="1400" dirty="0">
                <a:latin typeface="+mj-lt"/>
              </a:rPr>
              <a:t>), we sent out </a:t>
            </a:r>
            <a:r>
              <a:rPr lang="en-US" sz="1400" dirty="0" smtClean="0">
                <a:latin typeface="+mj-lt"/>
              </a:rPr>
              <a:t>XX </a:t>
            </a:r>
            <a:r>
              <a:rPr lang="en-US" sz="1400" dirty="0">
                <a:latin typeface="+mj-lt"/>
              </a:rPr>
              <a:t>User Satisfaction Surveys. We have currently received </a:t>
            </a:r>
            <a:r>
              <a:rPr lang="en-US" sz="1400" dirty="0" smtClean="0">
                <a:latin typeface="+mj-lt"/>
              </a:rPr>
              <a:t>XX </a:t>
            </a:r>
            <a:r>
              <a:rPr lang="en-US" sz="1400" dirty="0">
                <a:latin typeface="+mj-lt"/>
              </a:rPr>
              <a:t>responses.</a:t>
            </a:r>
            <a:endParaRPr lang="en-GB" sz="1400" dirty="0">
              <a:latin typeface="+mj-lt"/>
            </a:endParaRPr>
          </a:p>
        </p:txBody>
      </p:sp>
    </p:spTree>
    <p:extLst>
      <p:ext uri="{BB962C8B-B14F-4D97-AF65-F5344CB8AC3E}">
        <p14:creationId xmlns:p14="http://schemas.microsoft.com/office/powerpoint/2010/main" val="2898016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1" y="161925"/>
            <a:ext cx="3879273" cy="1103458"/>
          </a:xfrm>
        </p:spPr>
        <p:txBody>
          <a:bodyPr/>
          <a:lstStyle/>
          <a:p>
            <a:r>
              <a:rPr lang="en-GB" dirty="0" smtClean="0"/>
              <a:t>Referrals cont.</a:t>
            </a:r>
            <a:endParaRPr lang="en-GB" dirty="0"/>
          </a:p>
        </p:txBody>
      </p:sp>
      <p:sp>
        <p:nvSpPr>
          <p:cNvPr id="3" name="Slide Number Placeholder 2"/>
          <p:cNvSpPr>
            <a:spLocks noGrp="1"/>
          </p:cNvSpPr>
          <p:nvPr>
            <p:ph type="sldNum" sz="quarter" idx="12"/>
          </p:nvPr>
        </p:nvSpPr>
        <p:spPr/>
        <p:txBody>
          <a:bodyPr/>
          <a:lstStyle/>
          <a:p>
            <a:fld id="{AF5EA984-BF85-47CA-82A2-9AA4C2F214BF}" type="slidenum">
              <a:rPr lang="en-GB" smtClean="0"/>
              <a:t>9</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868434624"/>
              </p:ext>
            </p:extLst>
          </p:nvPr>
        </p:nvGraphicFramePr>
        <p:xfrm>
          <a:off x="277091" y="1265383"/>
          <a:ext cx="11284106" cy="3285699"/>
        </p:xfrm>
        <a:graphic>
          <a:graphicData uri="http://schemas.openxmlformats.org/drawingml/2006/table">
            <a:tbl>
              <a:tblPr>
                <a:tableStyleId>{5C22544A-7EE6-4342-B048-85BDC9FD1C3A}</a:tableStyleId>
              </a:tblPr>
              <a:tblGrid>
                <a:gridCol w="1645020">
                  <a:extLst>
                    <a:ext uri="{9D8B030D-6E8A-4147-A177-3AD203B41FA5}">
                      <a16:colId xmlns:a16="http://schemas.microsoft.com/office/drawing/2014/main" val="4061302766"/>
                    </a:ext>
                  </a:extLst>
                </a:gridCol>
                <a:gridCol w="1723217">
                  <a:extLst>
                    <a:ext uri="{9D8B030D-6E8A-4147-A177-3AD203B41FA5}">
                      <a16:colId xmlns:a16="http://schemas.microsoft.com/office/drawing/2014/main" val="2412561122"/>
                    </a:ext>
                  </a:extLst>
                </a:gridCol>
                <a:gridCol w="3862656">
                  <a:extLst>
                    <a:ext uri="{9D8B030D-6E8A-4147-A177-3AD203B41FA5}">
                      <a16:colId xmlns:a16="http://schemas.microsoft.com/office/drawing/2014/main" val="3137552123"/>
                    </a:ext>
                  </a:extLst>
                </a:gridCol>
                <a:gridCol w="1550213">
                  <a:extLst>
                    <a:ext uri="{9D8B030D-6E8A-4147-A177-3AD203B41FA5}">
                      <a16:colId xmlns:a16="http://schemas.microsoft.com/office/drawing/2014/main" val="2782846680"/>
                    </a:ext>
                  </a:extLst>
                </a:gridCol>
                <a:gridCol w="2503000">
                  <a:extLst>
                    <a:ext uri="{9D8B030D-6E8A-4147-A177-3AD203B41FA5}">
                      <a16:colId xmlns:a16="http://schemas.microsoft.com/office/drawing/2014/main" val="3448599963"/>
                    </a:ext>
                  </a:extLst>
                </a:gridCol>
              </a:tblGrid>
              <a:tr h="709054">
                <a:tc>
                  <a:txBody>
                    <a:bodyPr/>
                    <a:lstStyle/>
                    <a:p>
                      <a:pPr algn="ctr" fontAlgn="t"/>
                      <a:r>
                        <a:rPr lang="en-GB" sz="1400" b="1" i="0" u="none" strike="noStrike" dirty="0">
                          <a:solidFill>
                            <a:srgbClr val="000000"/>
                          </a:solidFill>
                          <a:effectLst/>
                          <a:latin typeface="Calibri Light" panose="020F0302020204030204" pitchFamily="34" charset="0"/>
                        </a:rPr>
                        <a:t>Outcomes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t"/>
                      <a:r>
                        <a:rPr lang="en-GB" sz="1400" b="1" i="0" u="none" strike="noStrike" dirty="0">
                          <a:solidFill>
                            <a:srgbClr val="000000"/>
                          </a:solidFill>
                          <a:effectLst/>
                          <a:latin typeface="Calibri Light" panose="020F0302020204030204" pitchFamily="34" charset="0"/>
                        </a:rPr>
                        <a:t>Outcome </a:t>
                      </a:r>
                      <a:r>
                        <a:rPr lang="en-GB" sz="1400" b="1" i="0" u="none" strike="noStrike" dirty="0" smtClean="0">
                          <a:solidFill>
                            <a:srgbClr val="000000"/>
                          </a:solidFill>
                          <a:effectLst/>
                          <a:latin typeface="Calibri Light" panose="020F0302020204030204" pitchFamily="34" charset="0"/>
                        </a:rPr>
                        <a:t>Descriptor </a:t>
                      </a:r>
                      <a:endParaRPr lang="en-GB" sz="1400" b="1" i="0" u="none" strike="noStrike" dirty="0">
                        <a:solidFill>
                          <a:srgbClr val="000000"/>
                        </a:solidFill>
                        <a:effectLst/>
                        <a:latin typeface="Calibri Light" panose="020F03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GB" sz="1400" b="1" i="0" u="none" strike="noStrike" dirty="0">
                          <a:solidFill>
                            <a:srgbClr val="000000"/>
                          </a:solidFill>
                          <a:effectLst/>
                          <a:latin typeface="Calibri Light" panose="020F0302020204030204" pitchFamily="34" charset="0"/>
                        </a:rPr>
                        <a:t>Key Performance Indicators (KPIs)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GB" sz="1400" b="1" i="0" u="none" strike="noStrike" dirty="0" smtClean="0">
                          <a:solidFill>
                            <a:srgbClr val="000000"/>
                          </a:solidFill>
                          <a:effectLst/>
                          <a:latin typeface="+mj-lt"/>
                        </a:rPr>
                        <a:t>This Quarter</a:t>
                      </a:r>
                      <a:r>
                        <a:rPr lang="en-GB" sz="1400" b="1" i="0" u="none" strike="noStrike" dirty="0">
                          <a:solidFill>
                            <a:srgbClr val="000000"/>
                          </a:solidFill>
                          <a:effectLst/>
                          <a:latin typeface="Calibri Light" panose="020F0302020204030204" pitchFamily="34" charset="0"/>
                        </a:rPr>
                        <a:t> </a:t>
                      </a:r>
                    </a:p>
                  </a:txBody>
                  <a:tcPr marL="19050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en-GB" sz="1400" b="1" i="0" u="none" strike="noStrike" dirty="0">
                          <a:solidFill>
                            <a:srgbClr val="000000"/>
                          </a:solidFill>
                          <a:effectLst/>
                          <a:latin typeface="Calibri Light" panose="020F0302020204030204" pitchFamily="34" charset="0"/>
                        </a:rPr>
                        <a:t>Comments </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336420136"/>
                  </a:ext>
                </a:extLst>
              </a:tr>
              <a:tr h="926246">
                <a:tc rowSpan="4">
                  <a:txBody>
                    <a:bodyPr/>
                    <a:lstStyle/>
                    <a:p>
                      <a:pPr algn="ctr" fontAlgn="ctr"/>
                      <a:r>
                        <a:rPr lang="en-GB" sz="1200" u="none" strike="noStrike" dirty="0">
                          <a:effectLst/>
                          <a:latin typeface="+mj-lt"/>
                        </a:rPr>
                        <a:t>Victim/survivors have improved wellbeing </a:t>
                      </a:r>
                      <a:endParaRPr lang="en-GB" sz="12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4">
                  <a:txBody>
                    <a:bodyPr/>
                    <a:lstStyle/>
                    <a:p>
                      <a:pPr algn="l" fontAlgn="t"/>
                      <a:r>
                        <a:rPr lang="en-GB" sz="1200" u="none" strike="noStrike" dirty="0" smtClean="0">
                          <a:effectLst/>
                          <a:latin typeface="+mj-lt"/>
                        </a:rPr>
                        <a:t> </a:t>
                      </a:r>
                    </a:p>
                    <a:p>
                      <a:pPr algn="l" fontAlgn="t"/>
                      <a:r>
                        <a:rPr lang="en-GB" sz="1200" u="none" strike="noStrike" dirty="0" smtClean="0">
                          <a:effectLst/>
                          <a:latin typeface="+mj-lt"/>
                        </a:rPr>
                        <a:t> Victim/survivors</a:t>
                      </a:r>
                    </a:p>
                    <a:p>
                      <a:pPr algn="l" fontAlgn="t"/>
                      <a:r>
                        <a:rPr lang="en-GB" sz="1200" u="none" strike="noStrike" dirty="0" smtClean="0">
                          <a:effectLst/>
                          <a:latin typeface="+mj-lt"/>
                        </a:rPr>
                        <a:t> </a:t>
                      </a:r>
                      <a:r>
                        <a:rPr lang="en-GB" sz="1200" u="none" strike="noStrike" dirty="0">
                          <a:effectLst/>
                          <a:latin typeface="+mj-lt"/>
                        </a:rPr>
                        <a:t>experience</a:t>
                      </a:r>
                      <a:r>
                        <a:rPr lang="en-GB" sz="1200" u="none" strike="noStrike" dirty="0" smtClean="0">
                          <a:effectLst/>
                          <a:latin typeface="+mj-lt"/>
                        </a:rPr>
                        <a:t>:</a:t>
                      </a:r>
                    </a:p>
                    <a:p>
                      <a:pPr algn="l" fontAlgn="t"/>
                      <a:r>
                        <a:rPr lang="en-GB" sz="1200" u="none" strike="noStrike" dirty="0" smtClean="0">
                          <a:effectLst/>
                          <a:latin typeface="+mj-lt"/>
                        </a:rPr>
                        <a:t> </a:t>
                      </a:r>
                      <a:endParaRPr lang="en-GB" sz="1200" b="0" i="0" u="none" strike="noStrike" dirty="0">
                        <a:solidFill>
                          <a:srgbClr val="000000"/>
                        </a:solidFill>
                        <a:effectLst/>
                        <a:latin typeface="+mj-lt"/>
                      </a:endParaRPr>
                    </a:p>
                    <a:p>
                      <a:pPr algn="l" fontAlgn="ctr"/>
                      <a:r>
                        <a:rPr lang="en-US" sz="1200" u="none" strike="noStrike" dirty="0" smtClean="0">
                          <a:effectLst/>
                          <a:latin typeface="+mj-lt"/>
                        </a:rPr>
                        <a:t> An </a:t>
                      </a:r>
                      <a:r>
                        <a:rPr lang="en-US" sz="1200" u="none" strike="noStrike" dirty="0">
                          <a:effectLst/>
                          <a:latin typeface="+mj-lt"/>
                        </a:rPr>
                        <a:t>improvement </a:t>
                      </a:r>
                      <a:r>
                        <a:rPr lang="en-US" sz="1200" u="none" strike="noStrike" dirty="0" smtClean="0">
                          <a:effectLst/>
                          <a:latin typeface="+mj-lt"/>
                        </a:rPr>
                        <a:t>to</a:t>
                      </a:r>
                    </a:p>
                    <a:p>
                      <a:pPr algn="l" fontAlgn="ctr"/>
                      <a:r>
                        <a:rPr lang="en-US" sz="1200" u="none" strike="noStrike" dirty="0" smtClean="0">
                          <a:effectLst/>
                          <a:latin typeface="+mj-lt"/>
                        </a:rPr>
                        <a:t> </a:t>
                      </a:r>
                      <a:r>
                        <a:rPr lang="en-US" sz="1200" u="none" strike="noStrike" dirty="0">
                          <a:effectLst/>
                          <a:latin typeface="+mj-lt"/>
                        </a:rPr>
                        <a:t>their health and </a:t>
                      </a:r>
                      <a:endParaRPr lang="en-US" sz="1200" u="none" strike="noStrike" dirty="0" smtClean="0">
                        <a:effectLst/>
                        <a:latin typeface="+mj-lt"/>
                      </a:endParaRPr>
                    </a:p>
                    <a:p>
                      <a:pPr algn="l" fontAlgn="ctr"/>
                      <a:r>
                        <a:rPr lang="en-US" sz="1200" u="none" strike="noStrike" dirty="0" smtClean="0">
                          <a:effectLst/>
                          <a:latin typeface="+mj-lt"/>
                        </a:rPr>
                        <a:t> wellbeing </a:t>
                      </a:r>
                      <a:endParaRPr lang="en-US" sz="1200" b="0" i="0" u="none" strike="noStrike" dirty="0">
                        <a:solidFill>
                          <a:srgbClr val="000000"/>
                        </a:solidFill>
                        <a:effectLst/>
                        <a:latin typeface="+mj-lt"/>
                      </a:endParaRPr>
                    </a:p>
                  </a:txBody>
                  <a:tcPr marL="4479" marR="4479" marT="447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1200" u="none" strike="noStrike" dirty="0" smtClean="0">
                          <a:effectLst/>
                          <a:latin typeface="+mj-lt"/>
                        </a:rPr>
                        <a:t> </a:t>
                      </a:r>
                      <a:r>
                        <a:rPr lang="en-US" sz="1400" b="1" u="none" strike="noStrike" dirty="0" smtClean="0">
                          <a:effectLst/>
                          <a:latin typeface="+mj-lt"/>
                        </a:rPr>
                        <a:t>KPI.15</a:t>
                      </a:r>
                      <a:r>
                        <a:rPr lang="en-US" sz="1200" u="none" strike="noStrike" dirty="0">
                          <a:effectLst/>
                          <a:latin typeface="+mj-lt"/>
                        </a:rPr>
                        <a:t>: </a:t>
                      </a:r>
                      <a:r>
                        <a:rPr lang="en-US" sz="1200" u="none" strike="noStrike" dirty="0" smtClean="0">
                          <a:effectLst/>
                          <a:latin typeface="+mj-lt"/>
                        </a:rPr>
                        <a:t>No. </a:t>
                      </a:r>
                      <a:r>
                        <a:rPr lang="en-US" sz="1200" u="none" strike="noStrike" dirty="0">
                          <a:effectLst/>
                          <a:latin typeface="+mj-lt"/>
                        </a:rPr>
                        <a:t>of times that victims/survivors want to </a:t>
                      </a:r>
                      <a:r>
                        <a:rPr lang="en-US" sz="1200" u="none" strike="noStrike" dirty="0" smtClean="0">
                          <a:effectLst/>
                          <a:latin typeface="+mj-lt"/>
                        </a:rPr>
                        <a:t>be</a:t>
                      </a:r>
                    </a:p>
                    <a:p>
                      <a:pPr algn="l" fontAlgn="ctr"/>
                      <a:r>
                        <a:rPr lang="en-US" sz="1200" u="none" strike="noStrike" dirty="0" smtClean="0">
                          <a:effectLst/>
                          <a:latin typeface="+mj-lt"/>
                        </a:rPr>
                        <a:t> </a:t>
                      </a:r>
                      <a:r>
                        <a:rPr lang="en-US" sz="1200" u="none" strike="noStrike" dirty="0">
                          <a:effectLst/>
                          <a:latin typeface="+mj-lt"/>
                        </a:rPr>
                        <a:t>put in contact with the Church for pastoral support, </a:t>
                      </a:r>
                      <a:endParaRPr lang="en-US" sz="1200" u="none" strike="noStrike" dirty="0" smtClean="0">
                        <a:effectLst/>
                        <a:latin typeface="+mj-lt"/>
                      </a:endParaRPr>
                    </a:p>
                    <a:p>
                      <a:pPr algn="l" fontAlgn="ctr"/>
                      <a:r>
                        <a:rPr lang="en-US" sz="1200" u="none" strike="noStrike" dirty="0" smtClean="0">
                          <a:effectLst/>
                          <a:latin typeface="+mj-lt"/>
                        </a:rPr>
                        <a:t> and </a:t>
                      </a:r>
                      <a:r>
                        <a:rPr lang="en-US" sz="1200" u="none" strike="noStrike" dirty="0">
                          <a:effectLst/>
                          <a:latin typeface="+mj-lt"/>
                        </a:rPr>
                        <a:t>this is facilitated by Safe Spaces </a:t>
                      </a:r>
                      <a:endParaRPr lang="en-US" sz="1200" b="0" i="0" u="none" strike="noStrike" dirty="0">
                        <a:solidFill>
                          <a:srgbClr val="000000"/>
                        </a:solidFill>
                        <a:effectLst/>
                        <a:latin typeface="+mj-lt"/>
                      </a:endParaRPr>
                    </a:p>
                    <a:p>
                      <a:pPr algn="l" fontAlgn="ctr"/>
                      <a:r>
                        <a:rPr lang="en-GB" sz="1200" u="none" strike="noStrike" dirty="0">
                          <a:effectLst/>
                          <a:latin typeface="+mj-lt"/>
                        </a:rPr>
                        <a:t> </a:t>
                      </a:r>
                      <a:endParaRPr lang="en-GB" sz="1200" b="0" i="0" u="none" strike="noStrike" dirty="0">
                        <a:solidFill>
                          <a:srgbClr val="000000"/>
                        </a:solidFill>
                        <a:effectLst/>
                        <a:latin typeface="+mj-lt"/>
                      </a:endParaRPr>
                    </a:p>
                  </a:txBody>
                  <a:tcPr marL="4479"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GB" sz="1200" b="0" i="0" u="none" strike="noStrike" dirty="0" smtClean="0">
                          <a:solidFill>
                            <a:srgbClr val="000000"/>
                          </a:solidFill>
                          <a:effectLst/>
                          <a:latin typeface="+mj-lt"/>
                        </a:rPr>
                        <a:t>                1</a:t>
                      </a:r>
                      <a:endParaRPr lang="en-GB" sz="1200" b="0" i="0" u="none" strike="noStrike" dirty="0">
                        <a:solidFill>
                          <a:srgbClr val="000000"/>
                        </a:solidFill>
                        <a:effectLst/>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GB" sz="1200" b="0" i="0" u="none" strike="noStrike" dirty="0" smtClean="0">
                          <a:solidFill>
                            <a:srgbClr val="000000"/>
                          </a:solidFill>
                          <a:effectLst/>
                          <a:latin typeface="+mj-lt"/>
                        </a:rPr>
                        <a:t> Referred to Interim Support Scheme</a:t>
                      </a:r>
                      <a:endParaRPr lang="en-GB" sz="1200" b="0" i="0" u="none" strike="noStrike" dirty="0">
                        <a:solidFill>
                          <a:srgbClr val="000000"/>
                        </a:solidFill>
                        <a:effectLst/>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937820882"/>
                  </a:ext>
                </a:extLst>
              </a:tr>
              <a:tr h="465942">
                <a:tc vMerge="1">
                  <a:txBody>
                    <a:bodyPr/>
                    <a:lstStyle/>
                    <a:p>
                      <a:endParaRPr lang="en-GB"/>
                    </a:p>
                  </a:txBody>
                  <a:tcPr/>
                </a:tc>
                <a:tc vMerge="1">
                  <a:txBody>
                    <a:bodyPr/>
                    <a:lstStyle/>
                    <a:p>
                      <a:endParaRPr lang="en-GB"/>
                    </a:p>
                  </a:txBody>
                  <a:tcPr/>
                </a:tc>
                <a:tc>
                  <a:txBody>
                    <a:bodyPr/>
                    <a:lstStyle/>
                    <a:p>
                      <a:pPr algn="l" fontAlgn="b"/>
                      <a:r>
                        <a:rPr lang="en-US" sz="1200" u="none" strike="noStrike" dirty="0" smtClean="0">
                          <a:effectLst/>
                          <a:latin typeface="+mj-lt"/>
                        </a:rPr>
                        <a:t>  </a:t>
                      </a:r>
                      <a:r>
                        <a:rPr lang="en-US" sz="1400" b="1" u="none" strike="noStrike" dirty="0" smtClean="0">
                          <a:effectLst/>
                          <a:latin typeface="+mj-lt"/>
                        </a:rPr>
                        <a:t>KPI.17</a:t>
                      </a:r>
                      <a:r>
                        <a:rPr lang="en-US" sz="1400" b="1" u="none" strike="noStrike" dirty="0">
                          <a:effectLst/>
                          <a:latin typeface="+mj-lt"/>
                        </a:rPr>
                        <a:t>:</a:t>
                      </a:r>
                      <a:r>
                        <a:rPr lang="en-US" sz="1200" u="none" strike="noStrike" dirty="0">
                          <a:effectLst/>
                          <a:latin typeface="+mj-lt"/>
                        </a:rPr>
                        <a:t> </a:t>
                      </a:r>
                      <a:r>
                        <a:rPr lang="en-US" sz="1200" u="none" strike="noStrike" dirty="0" smtClean="0">
                          <a:effectLst/>
                          <a:latin typeface="+mj-lt"/>
                        </a:rPr>
                        <a:t>  No. </a:t>
                      </a:r>
                      <a:r>
                        <a:rPr lang="en-US" sz="1200" u="none" strike="noStrike" dirty="0">
                          <a:effectLst/>
                          <a:latin typeface="+mj-lt"/>
                        </a:rPr>
                        <a:t>of referrals made by Safe Spaces </a:t>
                      </a:r>
                      <a:r>
                        <a:rPr lang="en-US" sz="1200" u="none" strike="noStrike" dirty="0" smtClean="0">
                          <a:effectLst/>
                          <a:latin typeface="+mj-lt"/>
                        </a:rPr>
                        <a:t>to</a:t>
                      </a:r>
                    </a:p>
                    <a:p>
                      <a:pPr algn="l" fontAlgn="b"/>
                      <a:r>
                        <a:rPr lang="en-US" sz="1200" u="none" strike="noStrike" dirty="0" smtClean="0">
                          <a:effectLst/>
                          <a:latin typeface="+mj-lt"/>
                        </a:rPr>
                        <a:t>  wellbeing</a:t>
                      </a:r>
                      <a:r>
                        <a:rPr lang="en-US" sz="1200" u="none" strike="noStrike" dirty="0">
                          <a:effectLst/>
                          <a:latin typeface="+mj-lt"/>
                        </a:rPr>
                        <a:t>, therapeutic or community support </a:t>
                      </a:r>
                      <a:r>
                        <a:rPr lang="en-US" sz="1200" u="none" strike="noStrike" dirty="0" smtClean="0">
                          <a:effectLst/>
                          <a:latin typeface="+mj-lt"/>
                        </a:rPr>
                        <a:t>services</a:t>
                      </a:r>
                    </a:p>
                    <a:p>
                      <a:pPr algn="l" fontAlgn="b"/>
                      <a:r>
                        <a:rPr lang="en-US" sz="1200" u="none" strike="noStrike" dirty="0" smtClean="0">
                          <a:effectLst/>
                          <a:latin typeface="+mj-lt"/>
                        </a:rPr>
                        <a:t>  that: </a:t>
                      </a:r>
                      <a:endParaRPr lang="en-US" sz="1200" b="0" i="0" u="none" strike="noStrike" dirty="0">
                        <a:solidFill>
                          <a:srgbClr val="000000"/>
                        </a:solidFill>
                        <a:effectLst/>
                        <a:latin typeface="+mj-lt"/>
                      </a:endParaRPr>
                    </a:p>
                  </a:txBody>
                  <a:tcPr marL="4479" marR="4479" marT="447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b"/>
                      <a:r>
                        <a:rPr lang="en-GB" sz="1200" b="0" i="0" u="none" strike="noStrike" dirty="0" smtClean="0">
                          <a:solidFill>
                            <a:srgbClr val="000000"/>
                          </a:solidFill>
                          <a:effectLst/>
                          <a:latin typeface="+mj-lt"/>
                        </a:rPr>
                        <a:t>              </a:t>
                      </a:r>
                      <a:endParaRPr lang="en-GB" sz="1200" b="0" i="0" u="none" strike="noStrike" dirty="0">
                        <a:solidFill>
                          <a:srgbClr val="000000"/>
                        </a:solidFill>
                        <a:effectLst/>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3">
                  <a:txBody>
                    <a:bodyPr/>
                    <a:lstStyle/>
                    <a:p>
                      <a:r>
                        <a:rPr lang="en-GB" sz="1200" u="none" strike="noStrike" dirty="0">
                          <a:effectLst/>
                          <a:latin typeface="+mj-lt"/>
                        </a:rPr>
                        <a:t> </a:t>
                      </a:r>
                      <a:r>
                        <a:rPr lang="en-US" sz="1800" kern="1200" dirty="0" smtClean="0">
                          <a:solidFill>
                            <a:schemeClr val="dk1"/>
                          </a:solidFill>
                          <a:effectLst/>
                          <a:latin typeface="+mn-lt"/>
                          <a:ea typeface="+mn-ea"/>
                          <a:cs typeface="+mn-cs"/>
                        </a:rPr>
                        <a:t> </a:t>
                      </a:r>
                      <a:r>
                        <a:rPr lang="en-US" sz="1800" kern="1200" baseline="0" dirty="0" smtClean="0">
                          <a:solidFill>
                            <a:schemeClr val="dk1"/>
                          </a:solidFill>
                          <a:effectLst/>
                          <a:latin typeface="+mn-lt"/>
                          <a:ea typeface="+mn-ea"/>
                          <a:cs typeface="+mn-cs"/>
                        </a:rPr>
                        <a:t> </a:t>
                      </a:r>
                    </a:p>
                    <a:p>
                      <a:endParaRPr lang="en-US" sz="1800" kern="1200" baseline="0" dirty="0" smtClean="0">
                        <a:solidFill>
                          <a:schemeClr val="dk1"/>
                        </a:solidFill>
                        <a:effectLst/>
                        <a:latin typeface="+mn-lt"/>
                        <a:ea typeface="+mn-ea"/>
                        <a:cs typeface="+mn-cs"/>
                      </a:endParaRPr>
                    </a:p>
                    <a:p>
                      <a:endParaRPr lang="en-US" sz="1800" kern="1200" baseline="0" dirty="0" smtClean="0">
                        <a:solidFill>
                          <a:schemeClr val="dk1"/>
                        </a:solidFill>
                        <a:effectLst/>
                        <a:latin typeface="+mn-lt"/>
                        <a:ea typeface="+mn-ea"/>
                        <a:cs typeface="+mn-cs"/>
                      </a:endParaRPr>
                    </a:p>
                    <a:p>
                      <a:r>
                        <a:rPr lang="en-US" sz="1800" kern="1200" baseline="0" dirty="0" smtClean="0">
                          <a:solidFill>
                            <a:schemeClr val="dk1"/>
                          </a:solidFill>
                          <a:effectLst/>
                          <a:latin typeface="+mn-lt"/>
                          <a:ea typeface="+mn-ea"/>
                          <a:cs typeface="+mn-cs"/>
                        </a:rPr>
                        <a:t>    </a:t>
                      </a:r>
                      <a:r>
                        <a:rPr lang="en-US" sz="1200" kern="1200" baseline="0" dirty="0" smtClean="0">
                          <a:solidFill>
                            <a:schemeClr val="dk1"/>
                          </a:solidFill>
                          <a:effectLst/>
                          <a:latin typeface="+mj-lt"/>
                          <a:ea typeface="+mn-ea"/>
                          <a:cs typeface="+mn-cs"/>
                        </a:rPr>
                        <a:t>1 to Grief to Grace</a:t>
                      </a:r>
                    </a:p>
                    <a:p>
                      <a:r>
                        <a:rPr lang="en-US" sz="1200" kern="1200" baseline="0" dirty="0" smtClean="0">
                          <a:solidFill>
                            <a:schemeClr val="dk1"/>
                          </a:solidFill>
                          <a:effectLst/>
                          <a:latin typeface="+mj-lt"/>
                          <a:ea typeface="+mn-ea"/>
                          <a:cs typeface="+mn-cs"/>
                        </a:rPr>
                        <a:t>      1 to Community Alcohol Service</a:t>
                      </a:r>
                    </a:p>
                    <a:p>
                      <a:r>
                        <a:rPr lang="en-US" sz="1200" kern="1200" baseline="0" dirty="0" smtClean="0">
                          <a:solidFill>
                            <a:schemeClr val="dk1"/>
                          </a:solidFill>
                          <a:effectLst/>
                          <a:latin typeface="+mj-lt"/>
                          <a:ea typeface="+mn-ea"/>
                          <a:cs typeface="+mn-cs"/>
                        </a:rPr>
                        <a:t>      1 to a  Local Therapist </a:t>
                      </a:r>
                      <a:endParaRPr lang="en-GB" sz="1200" kern="1200" dirty="0" smtClean="0">
                        <a:solidFill>
                          <a:schemeClr val="dk1"/>
                        </a:solidFill>
                        <a:effectLst/>
                        <a:latin typeface="+mj-lt"/>
                        <a:ea typeface="+mn-ea"/>
                        <a:cs typeface="+mn-cs"/>
                      </a:endParaRPr>
                    </a:p>
                    <a:p>
                      <a:pPr algn="l" fontAlgn="ctr"/>
                      <a:endParaRPr lang="en-GB" sz="1200" b="0" i="0" u="none" strike="noStrike" dirty="0">
                        <a:solidFill>
                          <a:srgbClr val="000000"/>
                        </a:solidFill>
                        <a:effectLst/>
                        <a:latin typeface="+mj-lt"/>
                      </a:endParaRPr>
                    </a:p>
                  </a:txBody>
                  <a:tcPr marL="4479" marR="67178"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110944164"/>
                  </a:ext>
                </a:extLst>
              </a:tr>
              <a:tr h="235789">
                <a:tc vMerge="1">
                  <a:txBody>
                    <a:bodyPr/>
                    <a:lstStyle/>
                    <a:p>
                      <a:endParaRPr lang="en-GB"/>
                    </a:p>
                  </a:txBody>
                  <a:tcPr/>
                </a:tc>
                <a:tc vMerge="1">
                  <a:txBody>
                    <a:bodyPr/>
                    <a:lstStyle/>
                    <a:p>
                      <a:endParaRPr lang="en-GB"/>
                    </a:p>
                  </a:txBody>
                  <a:tcPr/>
                </a:tc>
                <a:tc>
                  <a:txBody>
                    <a:bodyPr/>
                    <a:lstStyle/>
                    <a:p>
                      <a:pPr algn="l" fontAlgn="ctr"/>
                      <a:r>
                        <a:rPr lang="en-US" sz="1200" u="none" strike="noStrike" dirty="0">
                          <a:effectLst/>
                          <a:latin typeface="+mj-lt"/>
                        </a:rPr>
                        <a:t>a)       Were accepted for a service, and </a:t>
                      </a:r>
                      <a:endParaRPr lang="en-US" sz="1200" u="none" strike="noStrike" dirty="0" smtClean="0">
                        <a:effectLst/>
                        <a:latin typeface="+mj-lt"/>
                      </a:endParaRPr>
                    </a:p>
                    <a:p>
                      <a:pPr algn="l" fontAlgn="ctr"/>
                      <a:endParaRPr lang="en-US" sz="1200" b="0" i="0" u="none" strike="noStrike" dirty="0" smtClean="0">
                        <a:solidFill>
                          <a:srgbClr val="000000"/>
                        </a:solidFill>
                        <a:effectLst/>
                        <a:latin typeface="+mj-lt"/>
                      </a:endParaRPr>
                    </a:p>
                    <a:p>
                      <a:pPr algn="l" fontAlgn="ctr"/>
                      <a:endParaRPr lang="en-US" sz="1200" b="0" i="0" u="none" strike="noStrike" dirty="0">
                        <a:solidFill>
                          <a:srgbClr val="00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GB" sz="1200" b="0" i="0" u="none" strike="noStrike" dirty="0" smtClean="0">
                          <a:solidFill>
                            <a:srgbClr val="000000"/>
                          </a:solidFill>
                          <a:effectLst/>
                          <a:latin typeface="+mj-lt"/>
                        </a:rPr>
                        <a:t>                3</a:t>
                      </a:r>
                      <a:endParaRPr lang="en-GB" sz="1200" b="0" i="0" u="none" strike="noStrike" dirty="0">
                        <a:solidFill>
                          <a:srgbClr val="000000"/>
                        </a:solidFill>
                        <a:effectLst/>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gn="r" fontAlgn="ctr"/>
                      <a:endParaRPr lang="en-GB" sz="1200" b="0" i="0" u="none" strike="noStrike" dirty="0">
                        <a:solidFill>
                          <a:srgbClr val="000000"/>
                        </a:solidFill>
                        <a:effectLst/>
                        <a:latin typeface="+mj-lt"/>
                      </a:endParaRPr>
                    </a:p>
                  </a:txBody>
                  <a:tcPr marL="4479" marR="67178" marT="4479" marB="0" anchor="ctr">
                    <a:lnL w="12700" cmpd="sng">
                      <a:noFill/>
                    </a:lnL>
                    <a:lnR w="31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73096260"/>
                  </a:ext>
                </a:extLst>
              </a:tr>
              <a:tr h="465942">
                <a:tc vMerge="1">
                  <a:txBody>
                    <a:bodyPr/>
                    <a:lstStyle/>
                    <a:p>
                      <a:endParaRPr lang="en-GB"/>
                    </a:p>
                  </a:txBody>
                  <a:tcPr/>
                </a:tc>
                <a:tc vMerge="1">
                  <a:txBody>
                    <a:bodyPr/>
                    <a:lstStyle/>
                    <a:p>
                      <a:endParaRPr lang="en-GB"/>
                    </a:p>
                  </a:txBody>
                  <a:tcPr/>
                </a:tc>
                <a:tc>
                  <a:txBody>
                    <a:bodyPr/>
                    <a:lstStyle/>
                    <a:p>
                      <a:pPr algn="l" fontAlgn="ctr"/>
                      <a:r>
                        <a:rPr lang="en-US" sz="1200" u="none" strike="noStrike" dirty="0">
                          <a:effectLst/>
                          <a:latin typeface="+mj-lt"/>
                        </a:rPr>
                        <a:t>b)      Were not accepted for a service </a:t>
                      </a:r>
                      <a:endParaRPr lang="en-US" sz="1200" u="none" strike="noStrike" dirty="0" smtClean="0">
                        <a:effectLst/>
                        <a:latin typeface="+mj-lt"/>
                      </a:endParaRPr>
                    </a:p>
                    <a:p>
                      <a:pPr algn="l" fontAlgn="ctr"/>
                      <a:r>
                        <a:rPr lang="en-US" sz="1200" u="none" strike="noStrike" dirty="0" smtClean="0">
                          <a:effectLst/>
                          <a:latin typeface="+mj-lt"/>
                        </a:rPr>
                        <a:t>          (</a:t>
                      </a:r>
                      <a:r>
                        <a:rPr lang="en-US" sz="1200" u="none" strike="noStrike" dirty="0">
                          <a:effectLst/>
                          <a:latin typeface="+mj-lt"/>
                        </a:rPr>
                        <a:t>and the reasons why) </a:t>
                      </a:r>
                      <a:endParaRPr lang="en-US" sz="1200" b="0" i="0" u="none" strike="noStrike" dirty="0">
                        <a:solidFill>
                          <a:srgbClr val="000000"/>
                        </a:solidFill>
                        <a:effectLst/>
                        <a:latin typeface="+mj-lt"/>
                      </a:endParaRPr>
                    </a:p>
                  </a:txBody>
                  <a:tcPr marL="67178"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GB" sz="1200" b="0" i="0" u="none" strike="noStrike" dirty="0" smtClean="0">
                          <a:solidFill>
                            <a:srgbClr val="000000"/>
                          </a:solidFill>
                          <a:effectLst/>
                          <a:latin typeface="+mj-lt"/>
                        </a:rPr>
                        <a:t>                0</a:t>
                      </a:r>
                      <a:endParaRPr lang="en-GB" sz="1200" b="0" i="0" u="none" strike="noStrike" dirty="0">
                        <a:solidFill>
                          <a:srgbClr val="000000"/>
                        </a:solidFill>
                        <a:effectLst/>
                        <a:latin typeface="+mj-lt"/>
                      </a:endParaRPr>
                    </a:p>
                  </a:txBody>
                  <a:tcPr marL="134356" marR="4479" marT="4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gn="r" fontAlgn="ctr"/>
                      <a:endParaRPr lang="en-GB" sz="1200" b="0" i="0" u="none" strike="noStrike" dirty="0">
                        <a:solidFill>
                          <a:srgbClr val="000000"/>
                        </a:solidFill>
                        <a:effectLst/>
                        <a:latin typeface="+mj-lt"/>
                      </a:endParaRPr>
                    </a:p>
                  </a:txBody>
                  <a:tcPr marL="4479" marR="67178" marT="4479" marB="0" anchor="ctr">
                    <a:lnL w="12700" cmpd="sng">
                      <a:noFill/>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767238"/>
                  </a:ext>
                </a:extLst>
              </a:tr>
            </a:tbl>
          </a:graphicData>
        </a:graphic>
      </p:graphicFrame>
    </p:spTree>
    <p:extLst>
      <p:ext uri="{BB962C8B-B14F-4D97-AF65-F5344CB8AC3E}">
        <p14:creationId xmlns:p14="http://schemas.microsoft.com/office/powerpoint/2010/main" val="575371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31964</TotalTime>
  <Words>4810</Words>
  <Application>Microsoft Office PowerPoint</Application>
  <PresentationFormat>Widescreen</PresentationFormat>
  <Paragraphs>1178</Paragraphs>
  <Slides>29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Calibri Light</vt:lpstr>
      <vt:lpstr>Symbol</vt:lpstr>
      <vt:lpstr>Times New Roman</vt:lpstr>
      <vt:lpstr>Wingdings</vt:lpstr>
      <vt:lpstr>Office Theme</vt:lpstr>
      <vt:lpstr>Safe Spaces Quarterly KPI Report</vt:lpstr>
      <vt:lpstr>Quarterly Overview of Cases</vt:lpstr>
      <vt:lpstr>Response Times</vt:lpstr>
      <vt:lpstr>User Survey Feedback</vt:lpstr>
      <vt:lpstr>Referrals</vt:lpstr>
      <vt:lpstr>User Survey Feedback continued</vt:lpstr>
      <vt:lpstr>Safe Spaces Website</vt:lpstr>
      <vt:lpstr>User Survey Feedback</vt:lpstr>
      <vt:lpstr>Referrals cont.</vt:lpstr>
      <vt:lpstr>Support Services delivered by Safe Spaces</vt:lpstr>
      <vt:lpstr> User Survey Feedback</vt:lpstr>
      <vt:lpstr>Referrals</vt:lpstr>
      <vt:lpstr>Accessing the Service </vt:lpstr>
      <vt:lpstr>User Survey Feedback continued</vt:lpstr>
      <vt:lpstr>Case Type Summary</vt:lpstr>
      <vt:lpstr>PowerPoint Presentation</vt:lpstr>
      <vt:lpstr>PowerPoint Presentation</vt:lpstr>
      <vt:lpstr>EDI</vt:lpstr>
      <vt:lpstr>PowerPoint Presentation</vt:lpstr>
      <vt:lpstr>Website/Helpline Availability </vt:lpstr>
      <vt:lpstr>User Survey Feedback continued</vt:lpstr>
      <vt:lpstr>Grants</vt:lpstr>
      <vt:lpstr>Number of User Surveys </vt:lpstr>
      <vt:lpstr>End of Service Surveys – Cumulative KPI Information Breakdown </vt:lpstr>
      <vt:lpstr>PowerPoint Presentation</vt:lpstr>
      <vt:lpstr>Engagement Activities</vt:lpstr>
      <vt:lpstr>Production of Resources </vt:lpstr>
      <vt:lpstr>Production of Publicity Materials</vt:lpstr>
      <vt:lpstr>Reports</vt:lpstr>
    </vt:vector>
  </TitlesOfParts>
  <Company>Victim Support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Spaces Quarterly KPI Report</dc:title>
  <dc:creator>Sophie Ovenden</dc:creator>
  <cp:lastModifiedBy>Donna Craine</cp:lastModifiedBy>
  <cp:revision>423</cp:revision>
  <cp:lastPrinted>2022-04-04T12:14:39Z</cp:lastPrinted>
  <dcterms:created xsi:type="dcterms:W3CDTF">2020-12-22T12:04:12Z</dcterms:created>
  <dcterms:modified xsi:type="dcterms:W3CDTF">2022-04-28T17:34:37Z</dcterms:modified>
</cp:coreProperties>
</file>